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981" r:id="rId2"/>
    <p:sldId id="1016" r:id="rId3"/>
    <p:sldId id="952" r:id="rId4"/>
    <p:sldId id="1034" r:id="rId5"/>
    <p:sldId id="258" r:id="rId6"/>
    <p:sldId id="975" r:id="rId7"/>
    <p:sldId id="257" r:id="rId8"/>
    <p:sldId id="949" r:id="rId9"/>
    <p:sldId id="1023" r:id="rId10"/>
    <p:sldId id="256" r:id="rId11"/>
    <p:sldId id="884" r:id="rId12"/>
    <p:sldId id="951" r:id="rId13"/>
    <p:sldId id="1002" r:id="rId14"/>
    <p:sldId id="1017" r:id="rId15"/>
    <p:sldId id="992" r:id="rId16"/>
    <p:sldId id="993" r:id="rId17"/>
    <p:sldId id="1024" r:id="rId18"/>
    <p:sldId id="1035" r:id="rId19"/>
    <p:sldId id="983" r:id="rId20"/>
    <p:sldId id="1018" r:id="rId21"/>
    <p:sldId id="997" r:id="rId22"/>
    <p:sldId id="998" r:id="rId23"/>
    <p:sldId id="1025" r:id="rId24"/>
    <p:sldId id="1013" r:id="rId25"/>
    <p:sldId id="999" r:id="rId26"/>
    <p:sldId id="1000" r:id="rId27"/>
    <p:sldId id="994" r:id="rId28"/>
    <p:sldId id="1022" r:id="rId29"/>
    <p:sldId id="1014" r:id="rId30"/>
    <p:sldId id="1030" r:id="rId31"/>
    <p:sldId id="987" r:id="rId32"/>
    <p:sldId id="1026" r:id="rId33"/>
    <p:sldId id="1015" r:id="rId34"/>
    <p:sldId id="989" r:id="rId35"/>
    <p:sldId id="1010" r:id="rId36"/>
    <p:sldId id="1028" r:id="rId37"/>
    <p:sldId id="1029" r:id="rId38"/>
    <p:sldId id="1011" r:id="rId39"/>
    <p:sldId id="990" r:id="rId40"/>
    <p:sldId id="1036" r:id="rId41"/>
    <p:sldId id="1012" r:id="rId42"/>
    <p:sldId id="1031" r:id="rId43"/>
    <p:sldId id="1033" r:id="rId44"/>
    <p:sldId id="1037" r:id="rId45"/>
    <p:sldId id="1032" r:id="rId46"/>
    <p:sldId id="98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5"/>
    <p:restoredTop sz="77507"/>
  </p:normalViewPr>
  <p:slideViewPr>
    <p:cSldViewPr snapToGrid="0" snapToObjects="1">
      <p:cViewPr varScale="1">
        <p:scale>
          <a:sx n="98" d="100"/>
          <a:sy n="98" d="100"/>
        </p:scale>
        <p:origin x="1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985A5-E7C4-C74A-AFD7-BB6EAD9A1F29}"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0BD72-BA79-DB4A-BBA9-6BFAEB0F70BB}" type="slidenum">
              <a:rPr lang="en-US" smtClean="0"/>
              <a:t>‹#›</a:t>
            </a:fld>
            <a:endParaRPr lang="en-US"/>
          </a:p>
        </p:txBody>
      </p:sp>
    </p:spTree>
    <p:extLst>
      <p:ext uri="{BB962C8B-B14F-4D97-AF65-F5344CB8AC3E}">
        <p14:creationId xmlns:p14="http://schemas.microsoft.com/office/powerpoint/2010/main" val="86395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bm.com/ibm/history/exhibits/701/701_translator.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1</a:t>
            </a:fld>
            <a:endParaRPr lang="en-US"/>
          </a:p>
        </p:txBody>
      </p:sp>
    </p:spTree>
    <p:extLst>
      <p:ext uri="{BB962C8B-B14F-4D97-AF65-F5344CB8AC3E}">
        <p14:creationId xmlns:p14="http://schemas.microsoft.com/office/powerpoint/2010/main" val="149611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00BD72-BA79-DB4A-BBA9-6BFAEB0F70BB}" type="slidenum">
              <a:rPr lang="en-US" smtClean="0"/>
              <a:t>3</a:t>
            </a:fld>
            <a:endParaRPr lang="en-US"/>
          </a:p>
        </p:txBody>
      </p:sp>
    </p:spTree>
    <p:extLst>
      <p:ext uri="{BB962C8B-B14F-4D97-AF65-F5344CB8AC3E}">
        <p14:creationId xmlns:p14="http://schemas.microsoft.com/office/powerpoint/2010/main" val="62473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8</a:t>
            </a:fld>
            <a:endParaRPr lang="en-US"/>
          </a:p>
        </p:txBody>
      </p:sp>
    </p:spTree>
    <p:extLst>
      <p:ext uri="{BB962C8B-B14F-4D97-AF65-F5344CB8AC3E}">
        <p14:creationId xmlns:p14="http://schemas.microsoft.com/office/powerpoint/2010/main" val="50173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11</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41343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origins of AI hype, see also: </a:t>
            </a:r>
            <a:r>
              <a:rPr lang="en-US" sz="1200" dirty="0">
                <a:hlinkClick r:id="rId3"/>
              </a:rPr>
              <a:t>1954 Georgetown-IBM machine translation experiment</a:t>
            </a:r>
            <a:endParaRPr lang="en-US" sz="1200" dirty="0"/>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16</a:t>
            </a:fld>
            <a:endParaRPr lang="en-US"/>
          </a:p>
        </p:txBody>
      </p:sp>
    </p:spTree>
    <p:extLst>
      <p:ext uri="{BB962C8B-B14F-4D97-AF65-F5344CB8AC3E}">
        <p14:creationId xmlns:p14="http://schemas.microsoft.com/office/powerpoint/2010/main" val="336770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Nearest neighbors: Cover &amp; Hart, 1967</a:t>
            </a:r>
          </a:p>
          <a:p>
            <a:r>
              <a:rPr lang="en-US" dirty="0"/>
              <a:t>Hough transform: </a:t>
            </a:r>
            <a:r>
              <a:rPr lang="en-US" dirty="0" err="1"/>
              <a:t>Duda</a:t>
            </a:r>
            <a:r>
              <a:rPr lang="en-US" dirty="0"/>
              <a:t> &amp; Hart, 1972</a:t>
            </a:r>
          </a:p>
        </p:txBody>
      </p:sp>
      <p:sp>
        <p:nvSpPr>
          <p:cNvPr id="4" name="Slide Number Placeholder 3"/>
          <p:cNvSpPr>
            <a:spLocks noGrp="1"/>
          </p:cNvSpPr>
          <p:nvPr>
            <p:ph type="sldNum" sz="quarter" idx="5"/>
          </p:nvPr>
        </p:nvSpPr>
        <p:spPr/>
        <p:txBody>
          <a:bodyPr/>
          <a:lstStyle/>
          <a:p>
            <a:fld id="{A500BD72-BA79-DB4A-BBA9-6BFAEB0F70BB}" type="slidenum">
              <a:rPr lang="en-US" smtClean="0"/>
              <a:t>30</a:t>
            </a:fld>
            <a:endParaRPr lang="en-US"/>
          </a:p>
        </p:txBody>
      </p:sp>
    </p:spTree>
    <p:extLst>
      <p:ext uri="{BB962C8B-B14F-4D97-AF65-F5344CB8AC3E}">
        <p14:creationId xmlns:p14="http://schemas.microsoft.com/office/powerpoint/2010/main" val="317676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F1FA-2AB1-C947-96B7-C7AE66DE0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F8C75-1248-874A-8B1C-2B5C6DF38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E99303-9527-0E46-8034-4694E8E47D21}"/>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5" name="Footer Placeholder 4">
            <a:extLst>
              <a:ext uri="{FF2B5EF4-FFF2-40B4-BE49-F238E27FC236}">
                <a16:creationId xmlns:a16="http://schemas.microsoft.com/office/drawing/2014/main" id="{3789B0CF-4EB1-9443-BE41-C1B63ACB2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E8934-0742-1D4F-8C78-BD8A0BB6F72F}"/>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6733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9639-64BE-1A44-B1D9-6705AADFA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45525-E7DF-2244-A0FD-7F0B1346F7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61CA7-9443-7C4B-A3A1-A72296F11B2C}"/>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5" name="Footer Placeholder 4">
            <a:extLst>
              <a:ext uri="{FF2B5EF4-FFF2-40B4-BE49-F238E27FC236}">
                <a16:creationId xmlns:a16="http://schemas.microsoft.com/office/drawing/2014/main" id="{8A7DCC8F-5538-E141-8A5C-8DF0919B2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3380D-5640-AD40-9E96-1C0E37451B59}"/>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61980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B15BE-8CCD-BD4D-94B9-3FA1D1F9D8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19712B-4DBE-D847-BA94-25A4B15CA8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FD16C-BA3D-714D-82EA-A3C2B2728E2B}"/>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5" name="Footer Placeholder 4">
            <a:extLst>
              <a:ext uri="{FF2B5EF4-FFF2-40B4-BE49-F238E27FC236}">
                <a16:creationId xmlns:a16="http://schemas.microsoft.com/office/drawing/2014/main" id="{CE40E764-CB2C-4F47-B96F-411EFA18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CFE96-903A-7845-97BE-40846BD4AEA2}"/>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81268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76A5-6033-4A4E-8749-6EEF8DAEFF2B}"/>
              </a:ext>
            </a:extLst>
          </p:cNvPr>
          <p:cNvSpPr>
            <a:spLocks noGrp="1"/>
          </p:cNvSpPr>
          <p:nvPr>
            <p:ph type="title"/>
          </p:nvPr>
        </p:nvSpPr>
        <p:spPr>
          <a:xfrm>
            <a:off x="838200" y="365125"/>
            <a:ext cx="10515600" cy="867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A9D8108-1C5B-9A4C-8F7A-2A12C224ACF7}"/>
              </a:ext>
            </a:extLst>
          </p:cNvPr>
          <p:cNvSpPr>
            <a:spLocks noGrp="1"/>
          </p:cNvSpPr>
          <p:nvPr>
            <p:ph idx="1"/>
          </p:nvPr>
        </p:nvSpPr>
        <p:spPr>
          <a:xfrm>
            <a:off x="838200" y="1371600"/>
            <a:ext cx="10515600" cy="5178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68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1F0-3DFC-6143-A003-801D7B006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C2A59F-D5E0-CD45-9022-D13CE915D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6E8014-03CC-CB45-A492-8CBCF74DE4D4}"/>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5" name="Footer Placeholder 4">
            <a:extLst>
              <a:ext uri="{FF2B5EF4-FFF2-40B4-BE49-F238E27FC236}">
                <a16:creationId xmlns:a16="http://schemas.microsoft.com/office/drawing/2014/main" id="{94795A41-2CFA-4B41-8677-499CC64F7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FEFD1-C9C5-AE48-B37A-6FA7B2FEE306}"/>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99031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FD20-F49D-D842-A770-24240AB22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2E068-FC5B-8B4F-965D-58A7C81891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010F5-AB3D-6141-8AEA-FD77C9CE45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8E3DE5-F3B5-D141-BC98-904D4A689C85}"/>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6" name="Footer Placeholder 5">
            <a:extLst>
              <a:ext uri="{FF2B5EF4-FFF2-40B4-BE49-F238E27FC236}">
                <a16:creationId xmlns:a16="http://schemas.microsoft.com/office/drawing/2014/main" id="{FFA142DE-E3C7-C944-A384-9D4D826E7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6BFF6-B1F2-474C-8EB1-8592D885863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26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E97B-418A-2049-A794-979C82D26D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0895B-1AE1-CD4F-9CFE-0AF10538F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3DCDE7-EE18-0E48-8F2E-AE91D3E275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B4208-0C0F-A64C-A03C-817C3500FF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1E39CC-CBD0-CF40-B8E2-DAEB516E94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8CA168-AD45-FF43-A3CB-ADB515215C24}"/>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8" name="Footer Placeholder 7">
            <a:extLst>
              <a:ext uri="{FF2B5EF4-FFF2-40B4-BE49-F238E27FC236}">
                <a16:creationId xmlns:a16="http://schemas.microsoft.com/office/drawing/2014/main" id="{F5D32751-E8E6-8F46-80BA-6D0D56EA25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196181-C7EC-9A45-B0DD-46FEF434702E}"/>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79317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436C-8384-7F49-BDB3-A2F9E28F9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E6B52D-3B0A-2B4B-8F3D-69C1F07B6F2C}"/>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4" name="Footer Placeholder 3">
            <a:extLst>
              <a:ext uri="{FF2B5EF4-FFF2-40B4-BE49-F238E27FC236}">
                <a16:creationId xmlns:a16="http://schemas.microsoft.com/office/drawing/2014/main" id="{2F5D9501-C492-624A-B49F-2FEDCC29F5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FDB1B-481E-DF41-983D-8555CF30BBE5}"/>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21781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9C0FA-7BAC-884C-9111-60D25D481913}"/>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3" name="Footer Placeholder 2">
            <a:extLst>
              <a:ext uri="{FF2B5EF4-FFF2-40B4-BE49-F238E27FC236}">
                <a16:creationId xmlns:a16="http://schemas.microsoft.com/office/drawing/2014/main" id="{A3BACBFD-C2B4-3B4C-A990-9195FB6745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C87D7-C404-4249-903D-4B6D09CA7E40}"/>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55727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2276-58B3-DF45-AC37-608FEDF7A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B9533-CF8D-114C-BAAE-83E97809E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214F85-511D-854E-9684-3F786049A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E3A537-22F2-7945-AF3D-3DC0C02C1CEC}"/>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6" name="Footer Placeholder 5">
            <a:extLst>
              <a:ext uri="{FF2B5EF4-FFF2-40B4-BE49-F238E27FC236}">
                <a16:creationId xmlns:a16="http://schemas.microsoft.com/office/drawing/2014/main" id="{57D88195-AA6A-354A-A723-5B7FCFFB1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CD12C-6CC1-0443-9AB0-C3991BA073D4}"/>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8419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091B-EF0B-4246-9F61-A6815603A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43E05-38F3-DA40-A83D-5BE0AE179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2A4ED2-C197-F941-A5B1-60EB1CC70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59C77-4D61-A44C-B77C-C1D3A668C31D}"/>
              </a:ext>
            </a:extLst>
          </p:cNvPr>
          <p:cNvSpPr>
            <a:spLocks noGrp="1"/>
          </p:cNvSpPr>
          <p:nvPr>
            <p:ph type="dt" sz="half" idx="10"/>
          </p:nvPr>
        </p:nvSpPr>
        <p:spPr/>
        <p:txBody>
          <a:bodyPr/>
          <a:lstStyle/>
          <a:p>
            <a:fld id="{4981FE9A-18E6-BE42-B2DC-B443D7B5D300}" type="datetimeFigureOut">
              <a:rPr lang="en-US" smtClean="0"/>
              <a:t>1/28/20</a:t>
            </a:fld>
            <a:endParaRPr lang="en-US"/>
          </a:p>
        </p:txBody>
      </p:sp>
      <p:sp>
        <p:nvSpPr>
          <p:cNvPr id="6" name="Footer Placeholder 5">
            <a:extLst>
              <a:ext uri="{FF2B5EF4-FFF2-40B4-BE49-F238E27FC236}">
                <a16:creationId xmlns:a16="http://schemas.microsoft.com/office/drawing/2014/main" id="{D039732E-3DBF-E44D-863F-7E518E082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0306B-C5B0-F249-9EE9-D5C97BD2EB0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93012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BEB9A-CB6D-B542-ADBC-AAB4550D3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249F2-A906-CF40-A186-8473DBA23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5EFC5-AA0D-2F4E-997E-43E262296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1FE9A-18E6-BE42-B2DC-B443D7B5D300}" type="datetimeFigureOut">
              <a:rPr lang="en-US" smtClean="0"/>
              <a:t>1/28/20</a:t>
            </a:fld>
            <a:endParaRPr lang="en-US"/>
          </a:p>
        </p:txBody>
      </p:sp>
      <p:sp>
        <p:nvSpPr>
          <p:cNvPr id="5" name="Footer Placeholder 4">
            <a:extLst>
              <a:ext uri="{FF2B5EF4-FFF2-40B4-BE49-F238E27FC236}">
                <a16:creationId xmlns:a16="http://schemas.microsoft.com/office/drawing/2014/main" id="{CADA5F4C-51A8-594D-AABF-5C853FB2A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CB50B-99E2-164B-BC60-1E5C9004F7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8591C-7E0E-3040-8DF1-8991A6EE830A}" type="slidenum">
              <a:rPr lang="en-US" smtClean="0"/>
              <a:t>‹#›</a:t>
            </a:fld>
            <a:endParaRPr lang="en-US"/>
          </a:p>
        </p:txBody>
      </p:sp>
    </p:spTree>
    <p:extLst>
      <p:ext uri="{BB962C8B-B14F-4D97-AF65-F5344CB8AC3E}">
        <p14:creationId xmlns:p14="http://schemas.microsoft.com/office/powerpoint/2010/main" val="3432186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ancient-origins.net/myths-legends-europe/janus-figures-0011548"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hyperlink" Target="http://www.cse.chalmers.se/~coquand/AUTOMATA/mcp.pdf" TargetMode="External"/><Relationship Id="rId2" Type="http://schemas.openxmlformats.org/officeDocument/2006/relationships/hyperlink" Target="http://nautil.us/issue/21/information/the-man-who-tried-to-redeem-the-world-with-logic" TargetMode="External"/><Relationship Id="rId1" Type="http://schemas.openxmlformats.org/officeDocument/2006/relationships/slideLayout" Target="../slideLayouts/slideLayout2.xml"/><Relationship Id="rId4" Type="http://schemas.openxmlformats.org/officeDocument/2006/relationships/hyperlink" Target="https://www.nist.gov/timeline#event-77434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Frank_Rosenblatt" TargetMode="External"/><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hyperlink" Target="https://www.wired.com/story/secret-history-facial-recognition/" TargetMode="External"/><Relationship Id="rId2" Type="http://schemas.openxmlformats.org/officeDocument/2006/relationships/hyperlink" Target="http://inspirehep.net/record/919922/files/HEACC59_598-602.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www.wired.com/story/secret-history-facial-recognition/" TargetMode="External"/><Relationship Id="rId7" Type="http://schemas.openxmlformats.org/officeDocument/2006/relationships/image" Target="../media/image31.tiff"/><Relationship Id="rId2" Type="http://schemas.openxmlformats.org/officeDocument/2006/relationships/hyperlink" Target="http://inspirehep.net/record/919922/files/HEACC59_598-602.pdf" TargetMode="Externa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hyperlink" Target="https://ethw.org/Oral-History:Azriel_Rosenfeld" TargetMode="External"/><Relationship Id="rId4" Type="http://schemas.openxmlformats.org/officeDocument/2006/relationships/hyperlink" Target="https://en.wikipedia.org/wiki/Azriel_Rosenfel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space.mit.edu/handle/1721.1/11589" TargetMode="External"/><Relationship Id="rId1" Type="http://schemas.openxmlformats.org/officeDocument/2006/relationships/slideLayout" Target="../slideLayouts/slideLayout2.xml"/><Relationship Id="rId5" Type="http://schemas.openxmlformats.org/officeDocument/2006/relationships/hyperlink" Target="https://en.wikipedia.org/wiki/Lawrence_Roberts_(scientist)" TargetMode="Externa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space.mit.edu/handle/1721.1/6125" TargetMode="External"/><Relationship Id="rId2" Type="http://schemas.openxmlformats.org/officeDocument/2006/relationships/hyperlink" Target="https://dspace.mit.edu/handle/1721.1/1158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space.mit.edu/handle/1721.1/6125" TargetMode="External"/><Relationship Id="rId2" Type="http://schemas.openxmlformats.org/officeDocument/2006/relationships/hyperlink" Target="https://dspace.mit.edu/handle/1721.1/11589" TargetMode="External"/><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hyperlink" Target="http://projects.csail.mit.edu/films/aifilms/digitalFilms/9mp4/88-eye.mp4" TargetMode="External"/><Relationship Id="rId4" Type="http://schemas.openxmlformats.org/officeDocument/2006/relationships/hyperlink" Target="https://people.csail.mit.edu/bkph/phw_copy_demo.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dfs.semanticscholar.org/f3b6/e5ef511b471ff508959f660c94036b434277.pdf" TargetMode="External"/><Relationship Id="rId2" Type="http://schemas.openxmlformats.org/officeDocument/2006/relationships/hyperlink" Target="https://russell-davidson.arts.mcgill.ca/e706/Perceptrons.pdf" TargetMode="Externa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hyperlink" Target="https://pdfs.semanticscholar.org/b07c/e649d6f6eb636872527104b0209d3edc8188.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GmU7SimFkpU" TargetMode="External"/><Relationship Id="rId5" Type="http://schemas.openxmlformats.org/officeDocument/2006/relationships/hyperlink" Target="https://en.wikipedia.org/wiki/Shakey_the_robot" TargetMode="External"/><Relationship Id="rId4" Type="http://schemas.openxmlformats.org/officeDocument/2006/relationships/image" Target="../media/image44.tiff"/></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eb.mit.edu/cocosci/Papers/Barrow-Tenenbaum78.pdf"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citeseerx.ist.psu.edu/viewdoc/download?doi=10.1.1.118.7951&amp;rep=rep1&amp;type=pdf"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image.diku.dk/imagecanon/material/HornSchunckOptical_Flow.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oVYCjL54qoY" TargetMode="External"/><Relationship Id="rId2" Type="http://schemas.openxmlformats.org/officeDocument/2006/relationships/hyperlink" Target="https://www.youtube.com/watch?v=Qil4kmvm2Sw" TargetMode="Externa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3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coexcenter.com/worlds-largest-conference-on-computer-vision-gathers-at-coex/" TargetMode="External"/><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hyperlink" Target="https://link.springer.com/book/10.1007/3-540-44480-7"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pps.dtic.mil/dtic/tr/fulltext/u2/a349688.pdf" TargetMode="External"/><Relationship Id="rId7" Type="http://schemas.openxmlformats.org/officeDocument/2006/relationships/hyperlink" Target="https://savvash.blogspot.com/2010/05/top-ten-articles-tpami.html" TargetMode="External"/><Relationship Id="rId2" Type="http://schemas.openxmlformats.org/officeDocument/2006/relationships/hyperlink" Target="https://ethw.org/Oral-History:Azriel_Rosenfeld" TargetMode="External"/><Relationship Id="rId1" Type="http://schemas.openxmlformats.org/officeDocument/2006/relationships/slideLayout" Target="../slideLayouts/slideLayout2.xml"/><Relationship Id="rId6" Type="http://schemas.openxmlformats.org/officeDocument/2006/relationships/hyperlink" Target="https://www.thecvf.com/?page_id=413" TargetMode="External"/><Relationship Id="rId5" Type="http://schemas.openxmlformats.org/officeDocument/2006/relationships/hyperlink" Target="http://szeliski.org/Book/drafts/SzeliskiBook_20100903_draft.pdf" TargetMode="External"/><Relationship Id="rId4" Type="http://schemas.openxmlformats.org/officeDocument/2006/relationships/hyperlink" Target="https://homes.cs.washington.edu/~shapiro/vision.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vpr2019.thecvf.com/files/CVPR%202019%20-%20Welcome%20Slides%20Final.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cvpr2019.thecvf.com/files/CVPR%202019%20-%20Welcome%20Slides%20Final.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vpr2019.thecvf.com/files/CVPR%202019%20-%20Welcome%20Slides%20Final.pd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7.tiff"/><Relationship Id="rId7" Type="http://schemas.openxmlformats.org/officeDocument/2006/relationships/hyperlink" Target="https://www.wired.com/2013/03/google-hint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hyperlink" Target="https://papers.nips.cc/paper/4824-imagenet-classification-with-deep-convolutional-neural-networks.pdf" TargetMode="External"/><Relationship Id="rId10" Type="http://schemas.openxmlformats.org/officeDocument/2006/relationships/image" Target="../media/image12.tiff"/><Relationship Id="rId4" Type="http://schemas.openxmlformats.org/officeDocument/2006/relationships/image" Target="../media/image8.tiff"/><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www.image-net.org/challenges/LSVRC/" TargetMode="External"/><Relationship Id="rId1" Type="http://schemas.openxmlformats.org/officeDocument/2006/relationships/slideLayout" Target="../slideLayouts/slideLayout2.xml"/><Relationship Id="rId5" Type="http://schemas.openxmlformats.org/officeDocument/2006/relationships/hyperlink" Target="https://www.embedded-vision.com/industry-analysis/blog/deep-learning-five-and-half-minutes" TargetMode="Externa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F307-A005-D14B-BBFA-2C5CB075C6B9}"/>
              </a:ext>
            </a:extLst>
          </p:cNvPr>
          <p:cNvSpPr>
            <a:spLocks noGrp="1"/>
          </p:cNvSpPr>
          <p:nvPr>
            <p:ph type="ctrTitle"/>
          </p:nvPr>
        </p:nvSpPr>
        <p:spPr>
          <a:xfrm>
            <a:off x="1524000" y="2373094"/>
            <a:ext cx="9144000" cy="2387600"/>
          </a:xfrm>
        </p:spPr>
        <p:txBody>
          <a:bodyPr/>
          <a:lstStyle/>
          <a:p>
            <a:r>
              <a:rPr lang="en-US" dirty="0"/>
              <a:t>Computer Vision: Looking Back to Look Forward</a:t>
            </a:r>
          </a:p>
        </p:txBody>
      </p:sp>
      <p:sp>
        <p:nvSpPr>
          <p:cNvPr id="3" name="Subtitle 2">
            <a:extLst>
              <a:ext uri="{FF2B5EF4-FFF2-40B4-BE49-F238E27FC236}">
                <a16:creationId xmlns:a16="http://schemas.microsoft.com/office/drawing/2014/main" id="{D7A025F4-4FD4-2C4A-B602-D9A00D07DF75}"/>
              </a:ext>
            </a:extLst>
          </p:cNvPr>
          <p:cNvSpPr>
            <a:spLocks noGrp="1"/>
          </p:cNvSpPr>
          <p:nvPr>
            <p:ph type="subTitle" idx="1"/>
          </p:nvPr>
        </p:nvSpPr>
        <p:spPr>
          <a:xfrm>
            <a:off x="1524000" y="4852769"/>
            <a:ext cx="9144000" cy="1655762"/>
          </a:xfrm>
        </p:spPr>
        <p:txBody>
          <a:bodyPr>
            <a:noAutofit/>
          </a:bodyPr>
          <a:lstStyle/>
          <a:p>
            <a:r>
              <a:rPr lang="en-US" sz="3200" dirty="0"/>
              <a:t>Svetlana Lazebnik</a:t>
            </a:r>
          </a:p>
          <a:p>
            <a:r>
              <a:rPr lang="en-US" sz="3200" dirty="0"/>
              <a:t>IRIM Short Course</a:t>
            </a:r>
          </a:p>
          <a:p>
            <a:r>
              <a:rPr lang="en-US" sz="3200" dirty="0"/>
              <a:t>Spring 2020</a:t>
            </a:r>
          </a:p>
        </p:txBody>
      </p:sp>
      <p:pic>
        <p:nvPicPr>
          <p:cNvPr id="4" name="Picture 3">
            <a:extLst>
              <a:ext uri="{FF2B5EF4-FFF2-40B4-BE49-F238E27FC236}">
                <a16:creationId xmlns:a16="http://schemas.microsoft.com/office/drawing/2014/main" id="{04A4C3A2-D07C-504A-9383-838DE1753C9F}"/>
              </a:ext>
            </a:extLst>
          </p:cNvPr>
          <p:cNvPicPr>
            <a:picLocks noChangeAspect="1"/>
          </p:cNvPicPr>
          <p:nvPr/>
        </p:nvPicPr>
        <p:blipFill>
          <a:blip r:embed="rId3"/>
          <a:stretch>
            <a:fillRect/>
          </a:stretch>
        </p:blipFill>
        <p:spPr>
          <a:xfrm>
            <a:off x="4348436" y="379345"/>
            <a:ext cx="3495128" cy="2314806"/>
          </a:xfrm>
          <a:prstGeom prst="rect">
            <a:avLst/>
          </a:prstGeom>
        </p:spPr>
      </p:pic>
      <p:sp>
        <p:nvSpPr>
          <p:cNvPr id="5" name="TextBox 4">
            <a:extLst>
              <a:ext uri="{FF2B5EF4-FFF2-40B4-BE49-F238E27FC236}">
                <a16:creationId xmlns:a16="http://schemas.microsoft.com/office/drawing/2014/main" id="{5AE78655-F876-0A4E-BED9-38E101AAA082}"/>
              </a:ext>
            </a:extLst>
          </p:cNvPr>
          <p:cNvSpPr txBox="1"/>
          <p:nvPr/>
        </p:nvSpPr>
        <p:spPr>
          <a:xfrm>
            <a:off x="6827260" y="2417152"/>
            <a:ext cx="1016304" cy="276999"/>
          </a:xfrm>
          <a:prstGeom prst="rect">
            <a:avLst/>
          </a:prstGeom>
          <a:noFill/>
        </p:spPr>
        <p:txBody>
          <a:bodyPr wrap="none" rtlCol="0">
            <a:spAutoFit/>
          </a:bodyPr>
          <a:lstStyle/>
          <a:p>
            <a:r>
              <a:rPr lang="en-US" sz="1200" dirty="0">
                <a:solidFill>
                  <a:schemeClr val="bg1"/>
                </a:solidFill>
                <a:hlinkClick r:id="rId4"/>
              </a:rPr>
              <a:t>image source</a:t>
            </a:r>
            <a:endParaRPr lang="en-US" sz="1200" dirty="0">
              <a:solidFill>
                <a:schemeClr val="bg1"/>
              </a:solidFill>
            </a:endParaRPr>
          </a:p>
        </p:txBody>
      </p:sp>
    </p:spTree>
    <p:extLst>
      <p:ext uri="{BB962C8B-B14F-4D97-AF65-F5344CB8AC3E}">
        <p14:creationId xmlns:p14="http://schemas.microsoft.com/office/powerpoint/2010/main" val="223421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5FB76-6B3E-FF44-81C4-4FE91BB3EC91}"/>
              </a:ext>
            </a:extLst>
          </p:cNvPr>
          <p:cNvSpPr>
            <a:spLocks noGrp="1"/>
          </p:cNvSpPr>
          <p:nvPr>
            <p:ph type="title"/>
          </p:nvPr>
        </p:nvSpPr>
        <p:spPr>
          <a:xfrm>
            <a:off x="838200" y="0"/>
            <a:ext cx="10515600" cy="980661"/>
          </a:xfrm>
        </p:spPr>
        <p:txBody>
          <a:bodyPr>
            <a:normAutofit fontScale="90000"/>
          </a:bodyPr>
          <a:lstStyle/>
          <a:p>
            <a:pPr algn="ctr"/>
            <a:r>
              <a:rPr lang="en-US" dirty="0"/>
              <a:t>Topic distribution of submissions for ICCV 2019</a:t>
            </a:r>
          </a:p>
        </p:txBody>
      </p:sp>
      <p:sp>
        <p:nvSpPr>
          <p:cNvPr id="6" name="TextBox 5">
            <a:extLst>
              <a:ext uri="{FF2B5EF4-FFF2-40B4-BE49-F238E27FC236}">
                <a16:creationId xmlns:a16="http://schemas.microsoft.com/office/drawing/2014/main" id="{D502AAA8-C423-B549-9E49-3BC25CF2259B}"/>
              </a:ext>
            </a:extLst>
          </p:cNvPr>
          <p:cNvSpPr txBox="1"/>
          <p:nvPr/>
        </p:nvSpPr>
        <p:spPr>
          <a:xfrm>
            <a:off x="4969566" y="6308035"/>
            <a:ext cx="2408736" cy="369332"/>
          </a:xfrm>
          <a:prstGeom prst="rect">
            <a:avLst/>
          </a:prstGeom>
          <a:noFill/>
        </p:spPr>
        <p:txBody>
          <a:bodyPr wrap="none" rtlCol="0">
            <a:spAutoFit/>
          </a:bodyPr>
          <a:lstStyle/>
          <a:p>
            <a:r>
              <a:rPr lang="en-US" dirty="0"/>
              <a:t>Total submissions: 4289</a:t>
            </a:r>
          </a:p>
        </p:txBody>
      </p:sp>
      <p:pic>
        <p:nvPicPr>
          <p:cNvPr id="3" name="Picture 2">
            <a:extLst>
              <a:ext uri="{FF2B5EF4-FFF2-40B4-BE49-F238E27FC236}">
                <a16:creationId xmlns:a16="http://schemas.microsoft.com/office/drawing/2014/main" id="{DF67B9BF-2C91-F945-BC50-E8D0A836DDC9}"/>
              </a:ext>
            </a:extLst>
          </p:cNvPr>
          <p:cNvPicPr>
            <a:picLocks noChangeAspect="1"/>
          </p:cNvPicPr>
          <p:nvPr/>
        </p:nvPicPr>
        <p:blipFill>
          <a:blip r:embed="rId2"/>
          <a:stretch>
            <a:fillRect/>
          </a:stretch>
        </p:blipFill>
        <p:spPr>
          <a:xfrm>
            <a:off x="0" y="1086102"/>
            <a:ext cx="12192000" cy="5189371"/>
          </a:xfrm>
          <a:prstGeom prst="rect">
            <a:avLst/>
          </a:prstGeom>
        </p:spPr>
      </p:pic>
      <p:sp>
        <p:nvSpPr>
          <p:cNvPr id="8" name="Oval 7">
            <a:extLst>
              <a:ext uri="{FF2B5EF4-FFF2-40B4-BE49-F238E27FC236}">
                <a16:creationId xmlns:a16="http://schemas.microsoft.com/office/drawing/2014/main" id="{B61EAF7E-4321-B047-8B40-24FD51C322F3}"/>
              </a:ext>
            </a:extLst>
          </p:cNvPr>
          <p:cNvSpPr/>
          <p:nvPr/>
        </p:nvSpPr>
        <p:spPr>
          <a:xfrm rot="18897719">
            <a:off x="2926375" y="4245178"/>
            <a:ext cx="1896588" cy="29761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6C5F970-67A6-544B-975E-A4F37117BBE5}"/>
              </a:ext>
            </a:extLst>
          </p:cNvPr>
          <p:cNvSpPr/>
          <p:nvPr/>
        </p:nvSpPr>
        <p:spPr>
          <a:xfrm rot="18897719">
            <a:off x="7900370" y="4101422"/>
            <a:ext cx="1433735" cy="29869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B4385A-BCF2-D74A-9488-6A5DA2EF2957}"/>
              </a:ext>
            </a:extLst>
          </p:cNvPr>
          <p:cNvSpPr/>
          <p:nvPr/>
        </p:nvSpPr>
        <p:spPr>
          <a:xfrm rot="18897719">
            <a:off x="8577992" y="4358546"/>
            <a:ext cx="2165685" cy="30941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0FDFA109-2767-354E-87D9-4A32D033AFBC}"/>
              </a:ext>
            </a:extLst>
          </p:cNvPr>
          <p:cNvSpPr txBox="1">
            <a:spLocks/>
          </p:cNvSpPr>
          <p:nvPr/>
        </p:nvSpPr>
        <p:spPr>
          <a:xfrm>
            <a:off x="5097694" y="1391477"/>
            <a:ext cx="3688497" cy="1151303"/>
          </a:xfrm>
          <a:prstGeom prst="rect">
            <a:avLst/>
          </a:prstGeom>
          <a:solidFill>
            <a:schemeClr val="bg1"/>
          </a:solidFill>
          <a:ln w="25400">
            <a:solidFill>
              <a:srgbClr val="FF0000"/>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Not deep learning: &lt;10% of submissions?</a:t>
            </a:r>
          </a:p>
        </p:txBody>
      </p:sp>
    </p:spTree>
    <p:extLst>
      <p:ext uri="{BB962C8B-B14F-4D97-AF65-F5344CB8AC3E}">
        <p14:creationId xmlns:p14="http://schemas.microsoft.com/office/powerpoint/2010/main" val="9410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2-14 at 3.25.54 PM.png"/>
          <p:cNvPicPr>
            <a:picLocks noChangeAspect="1"/>
          </p:cNvPicPr>
          <p:nvPr/>
        </p:nvPicPr>
        <p:blipFill rotWithShape="1">
          <a:blip r:embed="rId3">
            <a:extLst>
              <a:ext uri="{28A0092B-C50C-407E-A947-70E740481C1C}">
                <a14:useLocalDpi xmlns:a14="http://schemas.microsoft.com/office/drawing/2010/main" val="0"/>
              </a:ext>
            </a:extLst>
          </a:blip>
          <a:srcRect r="1993"/>
          <a:stretch/>
        </p:blipFill>
        <p:spPr>
          <a:xfrm>
            <a:off x="491358" y="683172"/>
            <a:ext cx="5339791" cy="5665076"/>
          </a:xfrm>
          <a:prstGeom prst="rect">
            <a:avLst/>
          </a:prstGeom>
        </p:spPr>
      </p:pic>
      <p:pic>
        <p:nvPicPr>
          <p:cNvPr id="7" name="Picture 6" descr="Screen Shot 2018-02-14 at 3.27.34 PM.png"/>
          <p:cNvPicPr>
            <a:picLocks noChangeAspect="1"/>
          </p:cNvPicPr>
          <p:nvPr/>
        </p:nvPicPr>
        <p:blipFill rotWithShape="1">
          <a:blip r:embed="rId4">
            <a:extLst>
              <a:ext uri="{28A0092B-C50C-407E-A947-70E740481C1C}">
                <a14:useLocalDpi xmlns:a14="http://schemas.microsoft.com/office/drawing/2010/main" val="0"/>
              </a:ext>
            </a:extLst>
          </a:blip>
          <a:srcRect l="2672" r="6305"/>
          <a:stretch/>
        </p:blipFill>
        <p:spPr>
          <a:xfrm>
            <a:off x="6187965" y="683172"/>
            <a:ext cx="5694794" cy="5665076"/>
          </a:xfrm>
          <a:prstGeom prst="rect">
            <a:avLst/>
          </a:prstGeom>
        </p:spPr>
      </p:pic>
      <p:sp>
        <p:nvSpPr>
          <p:cNvPr id="2" name="TextBox 1">
            <a:extLst>
              <a:ext uri="{FF2B5EF4-FFF2-40B4-BE49-F238E27FC236}">
                <a16:creationId xmlns:a16="http://schemas.microsoft.com/office/drawing/2014/main" id="{E5FD342F-7EE4-7F48-B55C-EC2CD6111C3C}"/>
              </a:ext>
            </a:extLst>
          </p:cNvPr>
          <p:cNvSpPr txBox="1"/>
          <p:nvPr/>
        </p:nvSpPr>
        <p:spPr>
          <a:xfrm>
            <a:off x="2662398" y="1043831"/>
            <a:ext cx="498855" cy="276999"/>
          </a:xfrm>
          <a:prstGeom prst="rect">
            <a:avLst/>
          </a:prstGeom>
          <a:noFill/>
        </p:spPr>
        <p:txBody>
          <a:bodyPr wrap="none" rtlCol="0">
            <a:spAutoFit/>
          </a:bodyPr>
          <a:lstStyle/>
          <a:p>
            <a:r>
              <a:rPr lang="en-US" sz="1200" dirty="0"/>
              <a:t>2018</a:t>
            </a:r>
          </a:p>
        </p:txBody>
      </p:sp>
    </p:spTree>
    <p:extLst>
      <p:ext uri="{BB962C8B-B14F-4D97-AF65-F5344CB8AC3E}">
        <p14:creationId xmlns:p14="http://schemas.microsoft.com/office/powerpoint/2010/main" val="14887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039E-E779-9B44-B456-3C50158A36A2}"/>
              </a:ext>
            </a:extLst>
          </p:cNvPr>
          <p:cNvSpPr>
            <a:spLocks noGrp="1"/>
          </p:cNvSpPr>
          <p:nvPr>
            <p:ph type="title"/>
          </p:nvPr>
        </p:nvSpPr>
        <p:spPr>
          <a:xfrm>
            <a:off x="884402" y="0"/>
            <a:ext cx="10515600" cy="2852737"/>
          </a:xfrm>
        </p:spPr>
        <p:txBody>
          <a:bodyPr/>
          <a:lstStyle/>
          <a:p>
            <a:pPr algn="ctr"/>
            <a:r>
              <a:rPr lang="en-US" dirty="0"/>
              <a:t>So, what can today’s researchers learn from “prehistoric</a:t>
            </a:r>
            <a:r>
              <a:rPr lang="en-US"/>
              <a:t>” computer vision?</a:t>
            </a:r>
            <a:endParaRPr lang="en-US" dirty="0"/>
          </a:p>
        </p:txBody>
      </p:sp>
      <p:pic>
        <p:nvPicPr>
          <p:cNvPr id="6" name="Picture 5">
            <a:extLst>
              <a:ext uri="{FF2B5EF4-FFF2-40B4-BE49-F238E27FC236}">
                <a16:creationId xmlns:a16="http://schemas.microsoft.com/office/drawing/2014/main" id="{B21F0F1E-A877-4247-BFD6-D8AD8B6C272E}"/>
              </a:ext>
            </a:extLst>
          </p:cNvPr>
          <p:cNvPicPr>
            <a:picLocks noChangeAspect="1"/>
          </p:cNvPicPr>
          <p:nvPr/>
        </p:nvPicPr>
        <p:blipFill>
          <a:blip r:embed="rId2"/>
          <a:stretch>
            <a:fillRect/>
          </a:stretch>
        </p:blipFill>
        <p:spPr>
          <a:xfrm>
            <a:off x="6064922" y="3102977"/>
            <a:ext cx="2785242" cy="3484240"/>
          </a:xfrm>
          <a:prstGeom prst="rect">
            <a:avLst/>
          </a:prstGeom>
        </p:spPr>
      </p:pic>
      <p:pic>
        <p:nvPicPr>
          <p:cNvPr id="3" name="Picture 2">
            <a:extLst>
              <a:ext uri="{FF2B5EF4-FFF2-40B4-BE49-F238E27FC236}">
                <a16:creationId xmlns:a16="http://schemas.microsoft.com/office/drawing/2014/main" id="{2C25B40F-1EFE-0648-9730-FE101A87DDEF}"/>
              </a:ext>
            </a:extLst>
          </p:cNvPr>
          <p:cNvPicPr>
            <a:picLocks noChangeAspect="1"/>
          </p:cNvPicPr>
          <p:nvPr/>
        </p:nvPicPr>
        <p:blipFill>
          <a:blip r:embed="rId3"/>
          <a:stretch>
            <a:fillRect/>
          </a:stretch>
        </p:blipFill>
        <p:spPr>
          <a:xfrm>
            <a:off x="3221654" y="3102977"/>
            <a:ext cx="2566723" cy="3484240"/>
          </a:xfrm>
          <a:prstGeom prst="rect">
            <a:avLst/>
          </a:prstGeom>
        </p:spPr>
      </p:pic>
    </p:spTree>
    <p:extLst>
      <p:ext uri="{BB962C8B-B14F-4D97-AF65-F5344CB8AC3E}">
        <p14:creationId xmlns:p14="http://schemas.microsoft.com/office/powerpoint/2010/main" val="415632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D541-70B1-7149-83D6-1D6EEF827DD5}"/>
              </a:ext>
            </a:extLst>
          </p:cNvPr>
          <p:cNvSpPr>
            <a:spLocks noGrp="1"/>
          </p:cNvSpPr>
          <p:nvPr>
            <p:ph type="title"/>
          </p:nvPr>
        </p:nvSpPr>
        <p:spPr/>
        <p:txBody>
          <a:bodyPr/>
          <a:lstStyle/>
          <a:p>
            <a:r>
              <a:rPr lang="en-US" dirty="0"/>
              <a:t>Let’s dig into the history!</a:t>
            </a:r>
          </a:p>
        </p:txBody>
      </p:sp>
      <p:sp>
        <p:nvSpPr>
          <p:cNvPr id="3" name="Content Placeholder 2">
            <a:extLst>
              <a:ext uri="{FF2B5EF4-FFF2-40B4-BE49-F238E27FC236}">
                <a16:creationId xmlns:a16="http://schemas.microsoft.com/office/drawing/2014/main" id="{0BD11480-156F-EF47-A287-BE14D48D731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1A48D0B-BFA3-2E4C-B404-E71241637688}"/>
              </a:ext>
            </a:extLst>
          </p:cNvPr>
          <p:cNvPicPr>
            <a:picLocks noChangeAspect="1"/>
          </p:cNvPicPr>
          <p:nvPr/>
        </p:nvPicPr>
        <p:blipFill>
          <a:blip r:embed="rId2">
            <a:extLst>
              <a:ext uri="{BEBA8EAE-BF5A-486C-A8C5-ECC9F3942E4B}">
                <a14:imgProps xmlns:a14="http://schemas.microsoft.com/office/drawing/2010/main">
                  <a14:imgLayer>
                    <a14:imgEffect>
                      <a14:brightnessContrast bright="32000"/>
                    </a14:imgEffect>
                  </a14:imgLayer>
                </a14:imgProps>
              </a:ext>
            </a:extLst>
          </a:blip>
          <a:stretch>
            <a:fillRect/>
          </a:stretch>
        </p:blipFill>
        <p:spPr>
          <a:xfrm>
            <a:off x="2273204" y="1410938"/>
            <a:ext cx="7645591" cy="5099609"/>
          </a:xfrm>
          <a:prstGeom prst="rect">
            <a:avLst/>
          </a:prstGeom>
        </p:spPr>
      </p:pic>
    </p:spTree>
    <p:extLst>
      <p:ext uri="{BB962C8B-B14F-4D97-AF65-F5344CB8AC3E}">
        <p14:creationId xmlns:p14="http://schemas.microsoft.com/office/powerpoint/2010/main" val="1597813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DCFE-EB8F-104D-B62C-EDBE1C302B81}"/>
              </a:ext>
            </a:extLst>
          </p:cNvPr>
          <p:cNvSpPr>
            <a:spLocks noGrp="1"/>
          </p:cNvSpPr>
          <p:nvPr>
            <p:ph type="title"/>
          </p:nvPr>
        </p:nvSpPr>
        <p:spPr/>
        <p:txBody>
          <a:bodyPr/>
          <a:lstStyle/>
          <a:p>
            <a:r>
              <a:rPr lang="en-US" dirty="0"/>
              <a:t>Important “pre-prehistoric” background</a:t>
            </a:r>
          </a:p>
        </p:txBody>
      </p:sp>
      <p:sp>
        <p:nvSpPr>
          <p:cNvPr id="6" name="Rectangle 5">
            <a:extLst>
              <a:ext uri="{FF2B5EF4-FFF2-40B4-BE49-F238E27FC236}">
                <a16:creationId xmlns:a16="http://schemas.microsoft.com/office/drawing/2014/main" id="{B35B725A-A2B9-5D4D-9C3E-F70E5D523790}"/>
              </a:ext>
            </a:extLst>
          </p:cNvPr>
          <p:cNvSpPr/>
          <p:nvPr/>
        </p:nvSpPr>
        <p:spPr>
          <a:xfrm>
            <a:off x="838318" y="3175624"/>
            <a:ext cx="3317530" cy="369332"/>
          </a:xfrm>
          <a:prstGeom prst="rect">
            <a:avLst/>
          </a:prstGeom>
        </p:spPr>
        <p:txBody>
          <a:bodyPr wrap="square">
            <a:spAutoFit/>
          </a:bodyPr>
          <a:lstStyle/>
          <a:p>
            <a:pPr algn="ctr"/>
            <a:r>
              <a:rPr lang="en-US" dirty="0"/>
              <a:t>Pinhole projection, optics</a:t>
            </a:r>
          </a:p>
        </p:txBody>
      </p:sp>
      <p:sp>
        <p:nvSpPr>
          <p:cNvPr id="8" name="Rectangle 7">
            <a:extLst>
              <a:ext uri="{FF2B5EF4-FFF2-40B4-BE49-F238E27FC236}">
                <a16:creationId xmlns:a16="http://schemas.microsoft.com/office/drawing/2014/main" id="{A618FE44-32ED-3C45-BF5B-762670CEBEF8}"/>
              </a:ext>
            </a:extLst>
          </p:cNvPr>
          <p:cNvSpPr/>
          <p:nvPr/>
        </p:nvSpPr>
        <p:spPr>
          <a:xfrm>
            <a:off x="651222" y="5665578"/>
            <a:ext cx="3569375" cy="369332"/>
          </a:xfrm>
          <a:prstGeom prst="rect">
            <a:avLst/>
          </a:prstGeom>
        </p:spPr>
        <p:txBody>
          <a:bodyPr wrap="none">
            <a:spAutoFit/>
          </a:bodyPr>
          <a:lstStyle/>
          <a:p>
            <a:r>
              <a:rPr lang="en-US" dirty="0"/>
              <a:t>Models of color vision (trichromacy)</a:t>
            </a:r>
          </a:p>
        </p:txBody>
      </p:sp>
      <p:sp>
        <p:nvSpPr>
          <p:cNvPr id="9" name="Rectangle 8">
            <a:extLst>
              <a:ext uri="{FF2B5EF4-FFF2-40B4-BE49-F238E27FC236}">
                <a16:creationId xmlns:a16="http://schemas.microsoft.com/office/drawing/2014/main" id="{58EA292D-E60A-E64F-A8EF-C0DB5CDE036F}"/>
              </a:ext>
            </a:extLst>
          </p:cNvPr>
          <p:cNvSpPr/>
          <p:nvPr/>
        </p:nvSpPr>
        <p:spPr>
          <a:xfrm>
            <a:off x="8288180" y="3191700"/>
            <a:ext cx="2813912" cy="369332"/>
          </a:xfrm>
          <a:prstGeom prst="rect">
            <a:avLst/>
          </a:prstGeom>
        </p:spPr>
        <p:txBody>
          <a:bodyPr wrap="none">
            <a:spAutoFit/>
          </a:bodyPr>
          <a:lstStyle/>
          <a:p>
            <a:r>
              <a:rPr lang="en-US" dirty="0"/>
              <a:t>Surveying, photogrammetry</a:t>
            </a:r>
          </a:p>
        </p:txBody>
      </p:sp>
      <p:sp>
        <p:nvSpPr>
          <p:cNvPr id="10" name="Rectangle 9">
            <a:extLst>
              <a:ext uri="{FF2B5EF4-FFF2-40B4-BE49-F238E27FC236}">
                <a16:creationId xmlns:a16="http://schemas.microsoft.com/office/drawing/2014/main" id="{02CAD174-CA5C-FC4A-8B95-F6C2BD922DCF}"/>
              </a:ext>
            </a:extLst>
          </p:cNvPr>
          <p:cNvSpPr/>
          <p:nvPr/>
        </p:nvSpPr>
        <p:spPr>
          <a:xfrm>
            <a:off x="4672071" y="5682734"/>
            <a:ext cx="3027442" cy="646331"/>
          </a:xfrm>
          <a:prstGeom prst="rect">
            <a:avLst/>
          </a:prstGeom>
        </p:spPr>
        <p:txBody>
          <a:bodyPr wrap="square">
            <a:spAutoFit/>
          </a:bodyPr>
          <a:lstStyle/>
          <a:p>
            <a:pPr algn="ctr"/>
            <a:r>
              <a:rPr lang="en-US" dirty="0"/>
              <a:t>Early theories of visual perception: Helmholtz, others</a:t>
            </a:r>
          </a:p>
        </p:txBody>
      </p:sp>
      <p:sp>
        <p:nvSpPr>
          <p:cNvPr id="11" name="Rectangle 10">
            <a:extLst>
              <a:ext uri="{FF2B5EF4-FFF2-40B4-BE49-F238E27FC236}">
                <a16:creationId xmlns:a16="http://schemas.microsoft.com/office/drawing/2014/main" id="{6D0EF48B-39E8-CF44-8C1C-E71AF16FA64F}"/>
              </a:ext>
            </a:extLst>
          </p:cNvPr>
          <p:cNvSpPr/>
          <p:nvPr/>
        </p:nvSpPr>
        <p:spPr>
          <a:xfrm>
            <a:off x="8150987" y="5676108"/>
            <a:ext cx="2941084" cy="646331"/>
          </a:xfrm>
          <a:prstGeom prst="rect">
            <a:avLst/>
          </a:prstGeom>
        </p:spPr>
        <p:txBody>
          <a:bodyPr wrap="square">
            <a:spAutoFit/>
          </a:bodyPr>
          <a:lstStyle/>
          <a:p>
            <a:pPr algn="ctr"/>
            <a:r>
              <a:rPr lang="en-US" dirty="0"/>
              <a:t>Development of cameras, TV, computers, digital imaging</a:t>
            </a:r>
          </a:p>
        </p:txBody>
      </p:sp>
      <p:pic>
        <p:nvPicPr>
          <p:cNvPr id="12" name="Picture 4">
            <a:extLst>
              <a:ext uri="{FF2B5EF4-FFF2-40B4-BE49-F238E27FC236}">
                <a16:creationId xmlns:a16="http://schemas.microsoft.com/office/drawing/2014/main" id="{8F8B9E0F-53C7-BA46-A3D9-7BDCF25F0680}"/>
              </a:ext>
            </a:extLst>
          </p:cNvPr>
          <p:cNvPicPr>
            <a:picLocks noChangeAspect="1" noChangeArrowheads="1"/>
          </p:cNvPicPr>
          <p:nvPr/>
        </p:nvPicPr>
        <p:blipFill>
          <a:blip r:embed="rId2" cstate="print"/>
          <a:srcRect/>
          <a:stretch>
            <a:fillRect/>
          </a:stretch>
        </p:blipFill>
        <p:spPr bwMode="auto">
          <a:xfrm>
            <a:off x="8907180" y="3824404"/>
            <a:ext cx="1428697" cy="1825487"/>
          </a:xfrm>
          <a:prstGeom prst="rect">
            <a:avLst/>
          </a:prstGeom>
          <a:noFill/>
          <a:ln w="9525">
            <a:noFill/>
            <a:miter lim="800000"/>
            <a:headEnd/>
            <a:tailEnd/>
          </a:ln>
        </p:spPr>
      </p:pic>
      <p:pic>
        <p:nvPicPr>
          <p:cNvPr id="13" name="Picture 2" descr="alhacen">
            <a:extLst>
              <a:ext uri="{FF2B5EF4-FFF2-40B4-BE49-F238E27FC236}">
                <a16:creationId xmlns:a16="http://schemas.microsoft.com/office/drawing/2014/main" id="{2076B8C6-5BDF-444C-9C41-8AF4F489D72E}"/>
              </a:ext>
            </a:extLst>
          </p:cNvPr>
          <p:cNvPicPr>
            <a:picLocks noChangeAspect="1" noChangeArrowheads="1"/>
          </p:cNvPicPr>
          <p:nvPr/>
        </p:nvPicPr>
        <p:blipFill>
          <a:blip r:embed="rId3" cstate="print"/>
          <a:srcRect r="554"/>
          <a:stretch>
            <a:fillRect/>
          </a:stretch>
        </p:blipFill>
        <p:spPr bwMode="auto">
          <a:xfrm>
            <a:off x="1188209" y="1708823"/>
            <a:ext cx="2571750" cy="1163638"/>
          </a:xfrm>
          <a:prstGeom prst="rect">
            <a:avLst/>
          </a:prstGeom>
          <a:noFill/>
          <a:ln w="9525">
            <a:noFill/>
            <a:miter lim="800000"/>
            <a:headEnd/>
            <a:tailEnd/>
          </a:ln>
        </p:spPr>
      </p:pic>
      <p:pic>
        <p:nvPicPr>
          <p:cNvPr id="14" name="Picture 13">
            <a:extLst>
              <a:ext uri="{FF2B5EF4-FFF2-40B4-BE49-F238E27FC236}">
                <a16:creationId xmlns:a16="http://schemas.microsoft.com/office/drawing/2014/main" id="{642E3D6C-8F28-FC45-A051-D9915A8EC472}"/>
              </a:ext>
            </a:extLst>
          </p:cNvPr>
          <p:cNvPicPr>
            <a:picLocks noChangeAspect="1"/>
          </p:cNvPicPr>
          <p:nvPr/>
        </p:nvPicPr>
        <p:blipFill>
          <a:blip r:embed="rId4"/>
          <a:stretch>
            <a:fillRect/>
          </a:stretch>
        </p:blipFill>
        <p:spPr>
          <a:xfrm>
            <a:off x="1077084" y="3952373"/>
            <a:ext cx="2794000" cy="1612900"/>
          </a:xfrm>
          <a:prstGeom prst="rect">
            <a:avLst/>
          </a:prstGeom>
        </p:spPr>
      </p:pic>
      <p:pic>
        <p:nvPicPr>
          <p:cNvPr id="16" name="Picture 15">
            <a:extLst>
              <a:ext uri="{FF2B5EF4-FFF2-40B4-BE49-F238E27FC236}">
                <a16:creationId xmlns:a16="http://schemas.microsoft.com/office/drawing/2014/main" id="{5DA8F3FC-D2DE-C046-812C-333D8D4FDB19}"/>
              </a:ext>
            </a:extLst>
          </p:cNvPr>
          <p:cNvPicPr>
            <a:picLocks noChangeAspect="1"/>
          </p:cNvPicPr>
          <p:nvPr/>
        </p:nvPicPr>
        <p:blipFill>
          <a:blip r:embed="rId5"/>
          <a:stretch>
            <a:fillRect/>
          </a:stretch>
        </p:blipFill>
        <p:spPr>
          <a:xfrm>
            <a:off x="8676142" y="1363620"/>
            <a:ext cx="2037988" cy="1851991"/>
          </a:xfrm>
          <a:prstGeom prst="rect">
            <a:avLst/>
          </a:prstGeom>
        </p:spPr>
      </p:pic>
      <p:sp>
        <p:nvSpPr>
          <p:cNvPr id="17" name="Rectangle 16">
            <a:extLst>
              <a:ext uri="{FF2B5EF4-FFF2-40B4-BE49-F238E27FC236}">
                <a16:creationId xmlns:a16="http://schemas.microsoft.com/office/drawing/2014/main" id="{EE16D63A-08E5-EA4B-8F0D-0423F96B0197}"/>
              </a:ext>
            </a:extLst>
          </p:cNvPr>
          <p:cNvSpPr/>
          <p:nvPr/>
        </p:nvSpPr>
        <p:spPr>
          <a:xfrm>
            <a:off x="4976871" y="3178073"/>
            <a:ext cx="2294869" cy="369332"/>
          </a:xfrm>
          <a:prstGeom prst="rect">
            <a:avLst/>
          </a:prstGeom>
        </p:spPr>
        <p:txBody>
          <a:bodyPr wrap="square">
            <a:spAutoFit/>
          </a:bodyPr>
          <a:lstStyle/>
          <a:p>
            <a:pPr algn="ctr"/>
            <a:r>
              <a:rPr lang="en-US" dirty="0"/>
              <a:t>Projective geometry</a:t>
            </a:r>
          </a:p>
        </p:txBody>
      </p:sp>
      <p:pic>
        <p:nvPicPr>
          <p:cNvPr id="18" name="Picture 17">
            <a:extLst>
              <a:ext uri="{FF2B5EF4-FFF2-40B4-BE49-F238E27FC236}">
                <a16:creationId xmlns:a16="http://schemas.microsoft.com/office/drawing/2014/main" id="{3B9CFE37-6A54-0844-A559-9F844C83A4C6}"/>
              </a:ext>
            </a:extLst>
          </p:cNvPr>
          <p:cNvPicPr>
            <a:picLocks noChangeAspect="1"/>
          </p:cNvPicPr>
          <p:nvPr/>
        </p:nvPicPr>
        <p:blipFill>
          <a:blip r:embed="rId6"/>
          <a:stretch>
            <a:fillRect/>
          </a:stretch>
        </p:blipFill>
        <p:spPr>
          <a:xfrm>
            <a:off x="4894772" y="1398812"/>
            <a:ext cx="2433032" cy="1739772"/>
          </a:xfrm>
          <a:prstGeom prst="rect">
            <a:avLst/>
          </a:prstGeom>
        </p:spPr>
      </p:pic>
      <p:pic>
        <p:nvPicPr>
          <p:cNvPr id="19" name="Picture 18">
            <a:extLst>
              <a:ext uri="{FF2B5EF4-FFF2-40B4-BE49-F238E27FC236}">
                <a16:creationId xmlns:a16="http://schemas.microsoft.com/office/drawing/2014/main" id="{5B393DEA-4CE1-0A47-B9D9-230CC23DCAD6}"/>
              </a:ext>
            </a:extLst>
          </p:cNvPr>
          <p:cNvPicPr>
            <a:picLocks noChangeAspect="1"/>
          </p:cNvPicPr>
          <p:nvPr/>
        </p:nvPicPr>
        <p:blipFill>
          <a:blip r:embed="rId7"/>
          <a:stretch>
            <a:fillRect/>
          </a:stretch>
        </p:blipFill>
        <p:spPr>
          <a:xfrm>
            <a:off x="5377143" y="3774732"/>
            <a:ext cx="1513987" cy="1968183"/>
          </a:xfrm>
          <a:prstGeom prst="rect">
            <a:avLst/>
          </a:prstGeom>
        </p:spPr>
      </p:pic>
    </p:spTree>
    <p:extLst>
      <p:ext uri="{BB962C8B-B14F-4D97-AF65-F5344CB8AC3E}">
        <p14:creationId xmlns:p14="http://schemas.microsoft.com/office/powerpoint/2010/main" val="350863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2907-333B-5642-991D-AB7C75DE3E91}"/>
              </a:ext>
            </a:extLst>
          </p:cNvPr>
          <p:cNvSpPr>
            <a:spLocks noGrp="1"/>
          </p:cNvSpPr>
          <p:nvPr>
            <p:ph type="title"/>
          </p:nvPr>
        </p:nvSpPr>
        <p:spPr>
          <a:xfrm>
            <a:off x="96982" y="365125"/>
            <a:ext cx="11924688" cy="867327"/>
          </a:xfrm>
        </p:spPr>
        <p:txBody>
          <a:bodyPr>
            <a:normAutofit/>
          </a:bodyPr>
          <a:lstStyle/>
          <a:p>
            <a:r>
              <a:rPr lang="en-US" dirty="0"/>
              <a:t>1940s – 1950s: Prelude</a:t>
            </a:r>
          </a:p>
        </p:txBody>
      </p:sp>
      <p:sp>
        <p:nvSpPr>
          <p:cNvPr id="3" name="Content Placeholder 2">
            <a:extLst>
              <a:ext uri="{FF2B5EF4-FFF2-40B4-BE49-F238E27FC236}">
                <a16:creationId xmlns:a16="http://schemas.microsoft.com/office/drawing/2014/main" id="{0B2F95AB-8845-914B-8808-D16AE62DCE6F}"/>
              </a:ext>
            </a:extLst>
          </p:cNvPr>
          <p:cNvSpPr>
            <a:spLocks noGrp="1"/>
          </p:cNvSpPr>
          <p:nvPr>
            <p:ph idx="1"/>
          </p:nvPr>
        </p:nvSpPr>
        <p:spPr>
          <a:xfrm>
            <a:off x="326571" y="1371600"/>
            <a:ext cx="11865429" cy="5178287"/>
          </a:xfrm>
        </p:spPr>
        <p:txBody>
          <a:bodyPr>
            <a:normAutofit lnSpcReduction="10000"/>
          </a:bodyPr>
          <a:lstStyle/>
          <a:p>
            <a:r>
              <a:rPr lang="en-US" dirty="0"/>
              <a:t>1943: </a:t>
            </a:r>
            <a:r>
              <a:rPr lang="en-US" dirty="0">
                <a:hlinkClick r:id="rId2"/>
              </a:rPr>
              <a:t>McCulloch &amp; Pitts</a:t>
            </a:r>
            <a:r>
              <a:rPr lang="en-US" dirty="0"/>
              <a:t>, </a:t>
            </a:r>
            <a:r>
              <a:rPr lang="en-US" dirty="0">
                <a:hlinkClick r:id="rId3"/>
              </a:rPr>
              <a:t>A Logical Calculus of the Ideas Immanent in Nervous Activity</a:t>
            </a:r>
            <a:endParaRPr lang="en-US" dirty="0"/>
          </a:p>
          <a:p>
            <a:r>
              <a:rPr lang="en-US" dirty="0"/>
              <a:t>1948: Wiener, </a:t>
            </a:r>
            <a:r>
              <a:rPr lang="en-US" i="1" dirty="0"/>
              <a:t>Cybernetics: or Control and Communication in the Animal and the Machine</a:t>
            </a:r>
          </a:p>
          <a:p>
            <a:r>
              <a:rPr lang="en-US" dirty="0"/>
              <a:t>1949: Hebb, </a:t>
            </a:r>
            <a:r>
              <a:rPr lang="en-US" i="1" dirty="0"/>
              <a:t>The Organization of Behavior</a:t>
            </a:r>
          </a:p>
          <a:p>
            <a:r>
              <a:rPr lang="en-US" dirty="0"/>
              <a:t>1950: Turing test</a:t>
            </a:r>
          </a:p>
          <a:p>
            <a:r>
              <a:rPr lang="en-US" dirty="0"/>
              <a:t>1956: Dartmouth workshop on AI</a:t>
            </a:r>
          </a:p>
          <a:p>
            <a:r>
              <a:rPr lang="en-US" dirty="0"/>
              <a:t>1957: </a:t>
            </a:r>
            <a:r>
              <a:rPr lang="en-US" dirty="0">
                <a:hlinkClick r:id="rId4"/>
              </a:rPr>
              <a:t>Digital scanner invented at NIST</a:t>
            </a:r>
            <a:endParaRPr lang="en-US" dirty="0"/>
          </a:p>
          <a:p>
            <a:r>
              <a:rPr lang="en-US" dirty="0"/>
              <a:t>1958: Rosenblatt, “The Perceptron: A Probabilistic Model for Information Storage and Organization in the Brain”</a:t>
            </a:r>
          </a:p>
          <a:p>
            <a:r>
              <a:rPr lang="en-US" dirty="0"/>
              <a:t>1959: Hubel &amp; Wiesel, “Receptive fields of single </a:t>
            </a:r>
            <a:r>
              <a:rPr lang="en-US" dirty="0" err="1"/>
              <a:t>neurones</a:t>
            </a:r>
            <a:r>
              <a:rPr lang="en-US" dirty="0"/>
              <a:t> in the cat’s striate cortex”</a:t>
            </a:r>
          </a:p>
        </p:txBody>
      </p:sp>
    </p:spTree>
    <p:extLst>
      <p:ext uri="{BB962C8B-B14F-4D97-AF65-F5344CB8AC3E}">
        <p14:creationId xmlns:p14="http://schemas.microsoft.com/office/powerpoint/2010/main" val="70971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134038_10155406252950585_5637450306767294942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013" y="0"/>
            <a:ext cx="8894987" cy="6858000"/>
          </a:xfrm>
          <a:prstGeom prst="rect">
            <a:avLst/>
          </a:prstGeom>
        </p:spPr>
      </p:pic>
      <p:sp>
        <p:nvSpPr>
          <p:cNvPr id="2" name="Title 1">
            <a:extLst>
              <a:ext uri="{FF2B5EF4-FFF2-40B4-BE49-F238E27FC236}">
                <a16:creationId xmlns:a16="http://schemas.microsoft.com/office/drawing/2014/main" id="{888CE448-67E7-D546-BDB1-4E5C5AF92FD0}"/>
              </a:ext>
            </a:extLst>
          </p:cNvPr>
          <p:cNvSpPr>
            <a:spLocks noGrp="1"/>
          </p:cNvSpPr>
          <p:nvPr>
            <p:ph type="title"/>
          </p:nvPr>
        </p:nvSpPr>
        <p:spPr>
          <a:xfrm>
            <a:off x="414132" y="80203"/>
            <a:ext cx="2633870" cy="1987136"/>
          </a:xfrm>
        </p:spPr>
        <p:txBody>
          <a:bodyPr>
            <a:normAutofit/>
          </a:bodyPr>
          <a:lstStyle/>
          <a:p>
            <a:r>
              <a:rPr lang="en-US" dirty="0"/>
              <a:t>Origins of AI hype?</a:t>
            </a:r>
          </a:p>
        </p:txBody>
      </p:sp>
      <p:pic>
        <p:nvPicPr>
          <p:cNvPr id="5" name="Picture 4">
            <a:extLst>
              <a:ext uri="{FF2B5EF4-FFF2-40B4-BE49-F238E27FC236}">
                <a16:creationId xmlns:a16="http://schemas.microsoft.com/office/drawing/2014/main" id="{D9E4866C-F2D7-7A4D-AD3F-9E0E11B5329F}"/>
              </a:ext>
            </a:extLst>
          </p:cNvPr>
          <p:cNvPicPr>
            <a:picLocks noChangeAspect="1"/>
          </p:cNvPicPr>
          <p:nvPr/>
        </p:nvPicPr>
        <p:blipFill>
          <a:blip r:embed="rId4"/>
          <a:stretch>
            <a:fillRect/>
          </a:stretch>
        </p:blipFill>
        <p:spPr>
          <a:xfrm>
            <a:off x="459975" y="3329408"/>
            <a:ext cx="2641281" cy="2928887"/>
          </a:xfrm>
          <a:prstGeom prst="rect">
            <a:avLst/>
          </a:prstGeom>
        </p:spPr>
      </p:pic>
      <p:sp>
        <p:nvSpPr>
          <p:cNvPr id="4" name="Rectangle 3">
            <a:extLst>
              <a:ext uri="{FF2B5EF4-FFF2-40B4-BE49-F238E27FC236}">
                <a16:creationId xmlns:a16="http://schemas.microsoft.com/office/drawing/2014/main" id="{8BFB58E5-288A-554B-9170-D533832ABA1F}"/>
              </a:ext>
            </a:extLst>
          </p:cNvPr>
          <p:cNvSpPr/>
          <p:nvPr/>
        </p:nvSpPr>
        <p:spPr>
          <a:xfrm>
            <a:off x="303125" y="6287044"/>
            <a:ext cx="2959015" cy="369332"/>
          </a:xfrm>
          <a:prstGeom prst="rect">
            <a:avLst/>
          </a:prstGeom>
        </p:spPr>
        <p:txBody>
          <a:bodyPr wrap="none">
            <a:spAutoFit/>
          </a:bodyPr>
          <a:lstStyle/>
          <a:p>
            <a:r>
              <a:rPr lang="en-US" dirty="0">
                <a:hlinkClick r:id="rId5"/>
              </a:rPr>
              <a:t>Frank Rosenblatt</a:t>
            </a:r>
            <a:r>
              <a:rPr lang="en-US" dirty="0"/>
              <a:t> (1928-1971)</a:t>
            </a:r>
          </a:p>
        </p:txBody>
      </p:sp>
    </p:spTree>
    <p:extLst>
      <p:ext uri="{BB962C8B-B14F-4D97-AF65-F5344CB8AC3E}">
        <p14:creationId xmlns:p14="http://schemas.microsoft.com/office/powerpoint/2010/main" val="264635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5372-5C3E-A143-8D32-499EA5533BD6}"/>
              </a:ext>
            </a:extLst>
          </p:cNvPr>
          <p:cNvSpPr>
            <a:spLocks noGrp="1"/>
          </p:cNvSpPr>
          <p:nvPr>
            <p:ph type="title"/>
          </p:nvPr>
        </p:nvSpPr>
        <p:spPr/>
        <p:txBody>
          <a:bodyPr/>
          <a:lstStyle/>
          <a:p>
            <a:r>
              <a:rPr lang="en-US" dirty="0"/>
              <a:t>Early applications of image analysis</a:t>
            </a:r>
          </a:p>
        </p:txBody>
      </p:sp>
      <p:sp>
        <p:nvSpPr>
          <p:cNvPr id="3" name="Content Placeholder 2">
            <a:extLst>
              <a:ext uri="{FF2B5EF4-FFF2-40B4-BE49-F238E27FC236}">
                <a16:creationId xmlns:a16="http://schemas.microsoft.com/office/drawing/2014/main" id="{5CE2AE1F-A1A5-7848-9B89-AFFA90558191}"/>
              </a:ext>
            </a:extLst>
          </p:cNvPr>
          <p:cNvSpPr>
            <a:spLocks noGrp="1"/>
          </p:cNvSpPr>
          <p:nvPr>
            <p:ph idx="1"/>
          </p:nvPr>
        </p:nvSpPr>
        <p:spPr>
          <a:xfrm>
            <a:off x="838200" y="1371600"/>
            <a:ext cx="5823857" cy="5178287"/>
          </a:xfrm>
        </p:spPr>
        <p:txBody>
          <a:bodyPr>
            <a:normAutofit/>
          </a:bodyPr>
          <a:lstStyle/>
          <a:p>
            <a:r>
              <a:rPr lang="en-US" dirty="0"/>
              <a:t>Character and digit recognition </a:t>
            </a:r>
          </a:p>
          <a:p>
            <a:pPr lvl="1"/>
            <a:r>
              <a:rPr lang="en-US" dirty="0"/>
              <a:t>First OCR conference in 1962</a:t>
            </a:r>
          </a:p>
          <a:p>
            <a:r>
              <a:rPr lang="en-US" dirty="0"/>
              <a:t>Microscopy, cytology</a:t>
            </a:r>
          </a:p>
          <a:p>
            <a:r>
              <a:rPr lang="en-US" dirty="0"/>
              <a:t>Interpretation of aerial images </a:t>
            </a:r>
          </a:p>
          <a:p>
            <a:pPr lvl="1"/>
            <a:r>
              <a:rPr lang="en-US" dirty="0"/>
              <a:t>Even before satellites!</a:t>
            </a:r>
          </a:p>
          <a:p>
            <a:r>
              <a:rPr lang="en-US" dirty="0"/>
              <a:t>Particle physics</a:t>
            </a:r>
          </a:p>
          <a:p>
            <a:pPr lvl="1"/>
            <a:r>
              <a:rPr lang="en-US" dirty="0">
                <a:hlinkClick r:id="rId2"/>
              </a:rPr>
              <a:t>Hough transform</a:t>
            </a:r>
            <a:r>
              <a:rPr lang="en-US" dirty="0"/>
              <a:t> for analysis of bubble chamber photos published in 1959</a:t>
            </a:r>
          </a:p>
          <a:p>
            <a:r>
              <a:rPr lang="en-US" dirty="0"/>
              <a:t>Face recognition</a:t>
            </a:r>
          </a:p>
          <a:p>
            <a:pPr lvl="1"/>
            <a:r>
              <a:rPr lang="en-US" dirty="0">
                <a:hlinkClick r:id="rId3"/>
              </a:rPr>
              <a:t>Article about W. Bledsoe</a:t>
            </a:r>
            <a:endParaRPr lang="en-US" dirty="0"/>
          </a:p>
          <a:p>
            <a:r>
              <a:rPr lang="en-US" dirty="0"/>
              <a:t>Fingerprint recognition</a:t>
            </a:r>
          </a:p>
          <a:p>
            <a:endParaRPr lang="en-US" dirty="0"/>
          </a:p>
        </p:txBody>
      </p:sp>
      <p:pic>
        <p:nvPicPr>
          <p:cNvPr id="8" name="Picture 7">
            <a:extLst>
              <a:ext uri="{FF2B5EF4-FFF2-40B4-BE49-F238E27FC236}">
                <a16:creationId xmlns:a16="http://schemas.microsoft.com/office/drawing/2014/main" id="{8B67F809-80C4-6E43-8C0D-D02115FFDA6B}"/>
              </a:ext>
            </a:extLst>
          </p:cNvPr>
          <p:cNvPicPr>
            <a:picLocks noChangeAspect="1"/>
          </p:cNvPicPr>
          <p:nvPr/>
        </p:nvPicPr>
        <p:blipFill>
          <a:blip r:embed="rId4"/>
          <a:stretch>
            <a:fillRect/>
          </a:stretch>
        </p:blipFill>
        <p:spPr>
          <a:xfrm>
            <a:off x="7286611" y="2008909"/>
            <a:ext cx="4067189" cy="3186544"/>
          </a:xfrm>
          <a:prstGeom prst="rect">
            <a:avLst/>
          </a:prstGeom>
        </p:spPr>
      </p:pic>
    </p:spTree>
    <p:extLst>
      <p:ext uri="{BB962C8B-B14F-4D97-AF65-F5344CB8AC3E}">
        <p14:creationId xmlns:p14="http://schemas.microsoft.com/office/powerpoint/2010/main" val="2988407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5372-5C3E-A143-8D32-499EA5533BD6}"/>
              </a:ext>
            </a:extLst>
          </p:cNvPr>
          <p:cNvSpPr>
            <a:spLocks noGrp="1"/>
          </p:cNvSpPr>
          <p:nvPr>
            <p:ph type="title"/>
          </p:nvPr>
        </p:nvSpPr>
        <p:spPr/>
        <p:txBody>
          <a:bodyPr/>
          <a:lstStyle/>
          <a:p>
            <a:r>
              <a:rPr lang="en-US" dirty="0"/>
              <a:t>Early applications of image analysis</a:t>
            </a:r>
          </a:p>
        </p:txBody>
      </p:sp>
      <p:sp>
        <p:nvSpPr>
          <p:cNvPr id="3" name="Content Placeholder 2">
            <a:extLst>
              <a:ext uri="{FF2B5EF4-FFF2-40B4-BE49-F238E27FC236}">
                <a16:creationId xmlns:a16="http://schemas.microsoft.com/office/drawing/2014/main" id="{5CE2AE1F-A1A5-7848-9B89-AFFA90558191}"/>
              </a:ext>
            </a:extLst>
          </p:cNvPr>
          <p:cNvSpPr>
            <a:spLocks noGrp="1"/>
          </p:cNvSpPr>
          <p:nvPr>
            <p:ph idx="1"/>
          </p:nvPr>
        </p:nvSpPr>
        <p:spPr>
          <a:xfrm>
            <a:off x="838200" y="1371600"/>
            <a:ext cx="5902234" cy="5178287"/>
          </a:xfrm>
        </p:spPr>
        <p:txBody>
          <a:bodyPr>
            <a:normAutofit/>
          </a:bodyPr>
          <a:lstStyle/>
          <a:p>
            <a:r>
              <a:rPr lang="en-US" dirty="0"/>
              <a:t>Character and digit recognition </a:t>
            </a:r>
          </a:p>
          <a:p>
            <a:pPr lvl="1"/>
            <a:r>
              <a:rPr lang="en-US" dirty="0"/>
              <a:t>First OCR conference in 1962</a:t>
            </a:r>
          </a:p>
          <a:p>
            <a:r>
              <a:rPr lang="en-US" dirty="0"/>
              <a:t>Microscopy, cytology</a:t>
            </a:r>
          </a:p>
          <a:p>
            <a:r>
              <a:rPr lang="en-US" dirty="0"/>
              <a:t>Interpretation of aerial images </a:t>
            </a:r>
          </a:p>
          <a:p>
            <a:pPr lvl="1"/>
            <a:r>
              <a:rPr lang="en-US" dirty="0"/>
              <a:t>Even before satellites!</a:t>
            </a:r>
          </a:p>
          <a:p>
            <a:r>
              <a:rPr lang="en-US" dirty="0"/>
              <a:t>Particle physics</a:t>
            </a:r>
          </a:p>
          <a:p>
            <a:pPr lvl="1"/>
            <a:r>
              <a:rPr lang="en-US" dirty="0">
                <a:hlinkClick r:id="rId2"/>
              </a:rPr>
              <a:t>Hough transform</a:t>
            </a:r>
            <a:r>
              <a:rPr lang="en-US" dirty="0"/>
              <a:t> for analysis of bubble chamber photos published in 1959</a:t>
            </a:r>
          </a:p>
          <a:p>
            <a:r>
              <a:rPr lang="en-US" dirty="0"/>
              <a:t>Face recognition</a:t>
            </a:r>
          </a:p>
          <a:p>
            <a:pPr lvl="1"/>
            <a:r>
              <a:rPr lang="en-US" dirty="0">
                <a:hlinkClick r:id="rId3"/>
              </a:rPr>
              <a:t>Article about W. Bledsoe</a:t>
            </a:r>
            <a:endParaRPr lang="en-US" dirty="0"/>
          </a:p>
          <a:p>
            <a:r>
              <a:rPr lang="en-US" dirty="0"/>
              <a:t>Fingerprint recognition</a:t>
            </a:r>
          </a:p>
          <a:p>
            <a:endParaRPr lang="en-US" dirty="0"/>
          </a:p>
        </p:txBody>
      </p:sp>
      <p:sp>
        <p:nvSpPr>
          <p:cNvPr id="5" name="Content Placeholder 2">
            <a:extLst>
              <a:ext uri="{FF2B5EF4-FFF2-40B4-BE49-F238E27FC236}">
                <a16:creationId xmlns:a16="http://schemas.microsoft.com/office/drawing/2014/main" id="{4BDA0DD0-3C0B-E64E-9A0B-7BD09BA26E92}"/>
              </a:ext>
            </a:extLst>
          </p:cNvPr>
          <p:cNvSpPr txBox="1">
            <a:spLocks/>
          </p:cNvSpPr>
          <p:nvPr/>
        </p:nvSpPr>
        <p:spPr>
          <a:xfrm>
            <a:off x="7748195" y="4034518"/>
            <a:ext cx="4348011" cy="25153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hlinkClick r:id="rId4"/>
              </a:rPr>
              <a:t>Azriel Rosenfeld</a:t>
            </a:r>
            <a:r>
              <a:rPr lang="en-US" sz="2400" dirty="0"/>
              <a:t> (1931-2004)</a:t>
            </a:r>
          </a:p>
          <a:p>
            <a:pPr marL="0" indent="0">
              <a:buNone/>
            </a:pPr>
            <a:r>
              <a:rPr lang="en-US" sz="2400" dirty="0"/>
              <a:t>“Father of computer vision”</a:t>
            </a:r>
          </a:p>
          <a:p>
            <a:r>
              <a:rPr lang="en-US" sz="2000" dirty="0"/>
              <a:t>Ph.D. in mathematics, Columbia, 1957</a:t>
            </a:r>
          </a:p>
          <a:p>
            <a:r>
              <a:rPr lang="en-US" sz="2000" dirty="0"/>
              <a:t>Professor at UMD and ordained rabbi</a:t>
            </a:r>
          </a:p>
          <a:p>
            <a:r>
              <a:rPr lang="en-US" sz="2000" dirty="0"/>
              <a:t>Wrote first textbook in the field in 1969</a:t>
            </a:r>
          </a:p>
          <a:p>
            <a:r>
              <a:rPr lang="en-US" sz="2000" dirty="0">
                <a:hlinkClick r:id="rId5"/>
              </a:rPr>
              <a:t>Oral history</a:t>
            </a:r>
            <a:r>
              <a:rPr lang="en-US" sz="2000" dirty="0"/>
              <a:t> (IEEE interview, 1998)</a:t>
            </a:r>
          </a:p>
        </p:txBody>
      </p:sp>
      <p:pic>
        <p:nvPicPr>
          <p:cNvPr id="6" name="Picture 5">
            <a:extLst>
              <a:ext uri="{FF2B5EF4-FFF2-40B4-BE49-F238E27FC236}">
                <a16:creationId xmlns:a16="http://schemas.microsoft.com/office/drawing/2014/main" id="{DFD0674B-7457-734B-9630-C40527687AFA}"/>
              </a:ext>
            </a:extLst>
          </p:cNvPr>
          <p:cNvPicPr>
            <a:picLocks noChangeAspect="1"/>
          </p:cNvPicPr>
          <p:nvPr/>
        </p:nvPicPr>
        <p:blipFill rotWithShape="1">
          <a:blip r:embed="rId6"/>
          <a:srcRect l="13866" b="29243"/>
          <a:stretch/>
        </p:blipFill>
        <p:spPr>
          <a:xfrm>
            <a:off x="7328991" y="1293634"/>
            <a:ext cx="2491090" cy="2667109"/>
          </a:xfrm>
          <a:prstGeom prst="rect">
            <a:avLst/>
          </a:prstGeom>
        </p:spPr>
      </p:pic>
      <p:pic>
        <p:nvPicPr>
          <p:cNvPr id="7" name="Picture 6">
            <a:extLst>
              <a:ext uri="{FF2B5EF4-FFF2-40B4-BE49-F238E27FC236}">
                <a16:creationId xmlns:a16="http://schemas.microsoft.com/office/drawing/2014/main" id="{402D55AA-8BF7-6541-9204-CDFBE5E2B29D}"/>
              </a:ext>
            </a:extLst>
          </p:cNvPr>
          <p:cNvPicPr>
            <a:picLocks noChangeAspect="1"/>
          </p:cNvPicPr>
          <p:nvPr/>
        </p:nvPicPr>
        <p:blipFill>
          <a:blip r:embed="rId7"/>
          <a:stretch>
            <a:fillRect/>
          </a:stretch>
        </p:blipFill>
        <p:spPr>
          <a:xfrm>
            <a:off x="10016019" y="1306227"/>
            <a:ext cx="1811957" cy="2654516"/>
          </a:xfrm>
          <a:prstGeom prst="rect">
            <a:avLst/>
          </a:prstGeom>
        </p:spPr>
      </p:pic>
    </p:spTree>
    <p:extLst>
      <p:ext uri="{BB962C8B-B14F-4D97-AF65-F5344CB8AC3E}">
        <p14:creationId xmlns:p14="http://schemas.microsoft.com/office/powerpoint/2010/main" val="1933935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037-B674-BD4F-B401-CAF27C882029}"/>
              </a:ext>
            </a:extLst>
          </p:cNvPr>
          <p:cNvSpPr>
            <a:spLocks noGrp="1"/>
          </p:cNvSpPr>
          <p:nvPr>
            <p:ph type="title"/>
          </p:nvPr>
        </p:nvSpPr>
        <p:spPr>
          <a:xfrm>
            <a:off x="838200" y="365125"/>
            <a:ext cx="10876722" cy="867327"/>
          </a:xfrm>
        </p:spPr>
        <p:txBody>
          <a:bodyPr>
            <a:normAutofit/>
          </a:bodyPr>
          <a:lstStyle/>
          <a:p>
            <a:r>
              <a:rPr lang="en-US" dirty="0"/>
              <a:t>1960s: the MIT-centric narrative</a:t>
            </a:r>
          </a:p>
        </p:txBody>
      </p:sp>
      <p:sp>
        <p:nvSpPr>
          <p:cNvPr id="3" name="Content Placeholder 2">
            <a:extLst>
              <a:ext uri="{FF2B5EF4-FFF2-40B4-BE49-F238E27FC236}">
                <a16:creationId xmlns:a16="http://schemas.microsoft.com/office/drawing/2014/main" id="{51F4F076-03EA-4E45-96E6-24069B6724B8}"/>
              </a:ext>
            </a:extLst>
          </p:cNvPr>
          <p:cNvSpPr>
            <a:spLocks noGrp="1"/>
          </p:cNvSpPr>
          <p:nvPr>
            <p:ph idx="1"/>
          </p:nvPr>
        </p:nvSpPr>
        <p:spPr>
          <a:xfrm>
            <a:off x="315311" y="1371600"/>
            <a:ext cx="11855668" cy="5178287"/>
          </a:xfrm>
        </p:spPr>
        <p:txBody>
          <a:bodyPr>
            <a:normAutofit/>
          </a:bodyPr>
          <a:lstStyle/>
          <a:p>
            <a:r>
              <a:rPr lang="en-US" dirty="0"/>
              <a:t>1963: </a:t>
            </a:r>
            <a:r>
              <a:rPr lang="en-US" dirty="0">
                <a:hlinkClick r:id="rId2"/>
              </a:rPr>
              <a:t>Roberts Ph.D. thesis</a:t>
            </a:r>
            <a:r>
              <a:rPr lang="en-US" dirty="0"/>
              <a:t> at MIT</a:t>
            </a:r>
          </a:p>
        </p:txBody>
      </p:sp>
      <p:pic>
        <p:nvPicPr>
          <p:cNvPr id="4" name="Picture 3">
            <a:extLst>
              <a:ext uri="{FF2B5EF4-FFF2-40B4-BE49-F238E27FC236}">
                <a16:creationId xmlns:a16="http://schemas.microsoft.com/office/drawing/2014/main" id="{C1318B81-16B1-DD44-8535-1675150B7B1A}"/>
              </a:ext>
            </a:extLst>
          </p:cNvPr>
          <p:cNvPicPr>
            <a:picLocks noChangeAspect="1"/>
          </p:cNvPicPr>
          <p:nvPr/>
        </p:nvPicPr>
        <p:blipFill>
          <a:blip r:embed="rId3"/>
          <a:stretch>
            <a:fillRect/>
          </a:stretch>
        </p:blipFill>
        <p:spPr>
          <a:xfrm>
            <a:off x="1864392" y="2782389"/>
            <a:ext cx="7468757" cy="3085548"/>
          </a:xfrm>
          <a:prstGeom prst="rect">
            <a:avLst/>
          </a:prstGeom>
        </p:spPr>
      </p:pic>
      <p:pic>
        <p:nvPicPr>
          <p:cNvPr id="5" name="Picture 4">
            <a:extLst>
              <a:ext uri="{FF2B5EF4-FFF2-40B4-BE49-F238E27FC236}">
                <a16:creationId xmlns:a16="http://schemas.microsoft.com/office/drawing/2014/main" id="{BEA45CC7-145E-9D4B-AA6F-A530FB55FE58}"/>
              </a:ext>
            </a:extLst>
          </p:cNvPr>
          <p:cNvPicPr>
            <a:picLocks noChangeAspect="1" noChangeArrowheads="1"/>
          </p:cNvPicPr>
          <p:nvPr/>
        </p:nvPicPr>
        <p:blipFill rotWithShape="1">
          <a:blip r:embed="rId4" cstate="print"/>
          <a:srcRect l="5898" r="8257" b="14198"/>
          <a:stretch/>
        </p:blipFill>
        <p:spPr bwMode="auto">
          <a:xfrm>
            <a:off x="9954084" y="2921685"/>
            <a:ext cx="1760838" cy="2114219"/>
          </a:xfrm>
          <a:prstGeom prst="rect">
            <a:avLst/>
          </a:prstGeom>
          <a:noFill/>
          <a:ln w="9525" cap="flat" cmpd="sng" algn="ctr">
            <a:noFill/>
            <a:prstDash val="solid"/>
            <a:miter lim="800000"/>
            <a:headEnd/>
            <a:tailEnd/>
          </a:ln>
          <a:effectLst/>
        </p:spPr>
      </p:pic>
      <p:sp>
        <p:nvSpPr>
          <p:cNvPr id="6" name="TextBox 5">
            <a:extLst>
              <a:ext uri="{FF2B5EF4-FFF2-40B4-BE49-F238E27FC236}">
                <a16:creationId xmlns:a16="http://schemas.microsoft.com/office/drawing/2014/main" id="{005AAE5D-2D3D-FF4B-A5AE-A0B851385729}"/>
              </a:ext>
            </a:extLst>
          </p:cNvPr>
          <p:cNvSpPr txBox="1"/>
          <p:nvPr/>
        </p:nvSpPr>
        <p:spPr>
          <a:xfrm>
            <a:off x="9984891" y="5264723"/>
            <a:ext cx="1471878" cy="646331"/>
          </a:xfrm>
          <a:prstGeom prst="rect">
            <a:avLst/>
          </a:prstGeom>
          <a:noFill/>
        </p:spPr>
        <p:txBody>
          <a:bodyPr wrap="none" rtlCol="0">
            <a:spAutoFit/>
          </a:bodyPr>
          <a:lstStyle/>
          <a:p>
            <a:pPr algn="ctr"/>
            <a:r>
              <a:rPr lang="en-US" dirty="0"/>
              <a:t>1937– 2018</a:t>
            </a:r>
          </a:p>
          <a:p>
            <a:pPr algn="ctr"/>
            <a:r>
              <a:rPr lang="en-US" dirty="0">
                <a:hlinkClick r:id="rId5"/>
              </a:rPr>
              <a:t>Wikipedia bio</a:t>
            </a:r>
            <a:endParaRPr lang="en-US" dirty="0"/>
          </a:p>
        </p:txBody>
      </p:sp>
    </p:spTree>
    <p:extLst>
      <p:ext uri="{BB962C8B-B14F-4D97-AF65-F5344CB8AC3E}">
        <p14:creationId xmlns:p14="http://schemas.microsoft.com/office/powerpoint/2010/main" val="369339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FC40-332E-004C-9A61-ED4E587634C7}"/>
              </a:ext>
            </a:extLst>
          </p:cNvPr>
          <p:cNvSpPr>
            <a:spLocks noGrp="1"/>
          </p:cNvSpPr>
          <p:nvPr>
            <p:ph type="title"/>
          </p:nvPr>
        </p:nvSpPr>
        <p:spPr/>
        <p:txBody>
          <a:bodyPr/>
          <a:lstStyle/>
          <a:p>
            <a:r>
              <a:rPr lang="en-US" dirty="0"/>
              <a:t>Or, this is me asking, “What does it all mean?”</a:t>
            </a:r>
          </a:p>
        </p:txBody>
      </p:sp>
      <p:pic>
        <p:nvPicPr>
          <p:cNvPr id="3" name="Picture 2">
            <a:extLst>
              <a:ext uri="{FF2B5EF4-FFF2-40B4-BE49-F238E27FC236}">
                <a16:creationId xmlns:a16="http://schemas.microsoft.com/office/drawing/2014/main" id="{FB0BEEEC-6774-2E49-930B-D9544CDD5F15}"/>
              </a:ext>
            </a:extLst>
          </p:cNvPr>
          <p:cNvPicPr>
            <a:picLocks noChangeAspect="1"/>
          </p:cNvPicPr>
          <p:nvPr/>
        </p:nvPicPr>
        <p:blipFill>
          <a:blip r:embed="rId2"/>
          <a:stretch>
            <a:fillRect/>
          </a:stretch>
        </p:blipFill>
        <p:spPr>
          <a:xfrm>
            <a:off x="1110207" y="1690688"/>
            <a:ext cx="9971586" cy="4431816"/>
          </a:xfrm>
          <a:prstGeom prst="rect">
            <a:avLst/>
          </a:prstGeom>
        </p:spPr>
      </p:pic>
    </p:spTree>
    <p:extLst>
      <p:ext uri="{BB962C8B-B14F-4D97-AF65-F5344CB8AC3E}">
        <p14:creationId xmlns:p14="http://schemas.microsoft.com/office/powerpoint/2010/main" val="3441824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A1DC7-8514-344B-8BCC-3D968B95AEDB}"/>
              </a:ext>
            </a:extLst>
          </p:cNvPr>
          <p:cNvPicPr>
            <a:picLocks noChangeAspect="1"/>
          </p:cNvPicPr>
          <p:nvPr/>
        </p:nvPicPr>
        <p:blipFill>
          <a:blip r:embed="rId2"/>
          <a:stretch>
            <a:fillRect/>
          </a:stretch>
        </p:blipFill>
        <p:spPr>
          <a:xfrm>
            <a:off x="2667000" y="0"/>
            <a:ext cx="6858000" cy="6858000"/>
          </a:xfrm>
          <a:prstGeom prst="rect">
            <a:avLst/>
          </a:prstGeom>
        </p:spPr>
      </p:pic>
      <p:cxnSp>
        <p:nvCxnSpPr>
          <p:cNvPr id="3" name="Straight Connector 2">
            <a:extLst>
              <a:ext uri="{FF2B5EF4-FFF2-40B4-BE49-F238E27FC236}">
                <a16:creationId xmlns:a16="http://schemas.microsoft.com/office/drawing/2014/main" id="{A91537A2-FD5A-CC47-87CE-14C467C812B2}"/>
              </a:ext>
            </a:extLst>
          </p:cNvPr>
          <p:cNvCxnSpPr/>
          <p:nvPr/>
        </p:nvCxnSpPr>
        <p:spPr>
          <a:xfrm>
            <a:off x="3566160" y="2377440"/>
            <a:ext cx="539496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AEC614-17CE-F24A-B0E3-963BDAEA2FBF}"/>
              </a:ext>
            </a:extLst>
          </p:cNvPr>
          <p:cNvCxnSpPr>
            <a:cxnSpLocks/>
          </p:cNvCxnSpPr>
          <p:nvPr/>
        </p:nvCxnSpPr>
        <p:spPr>
          <a:xfrm>
            <a:off x="2869474" y="2738846"/>
            <a:ext cx="609164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B8EAD5-3AFF-5646-8620-FDAE2A85F0A7}"/>
              </a:ext>
            </a:extLst>
          </p:cNvPr>
          <p:cNvCxnSpPr>
            <a:cxnSpLocks/>
          </p:cNvCxnSpPr>
          <p:nvPr/>
        </p:nvCxnSpPr>
        <p:spPr>
          <a:xfrm>
            <a:off x="2869474" y="3113314"/>
            <a:ext cx="37142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9BABB1-D38E-5946-889D-3896B2D89F41}"/>
              </a:ext>
            </a:extLst>
          </p:cNvPr>
          <p:cNvCxnSpPr>
            <a:cxnSpLocks/>
          </p:cNvCxnSpPr>
          <p:nvPr/>
        </p:nvCxnSpPr>
        <p:spPr>
          <a:xfrm>
            <a:off x="6583680" y="4471852"/>
            <a:ext cx="237744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B6F3F3-4EDA-EB44-984A-3330EDE23FAC}"/>
              </a:ext>
            </a:extLst>
          </p:cNvPr>
          <p:cNvCxnSpPr>
            <a:cxnSpLocks/>
          </p:cNvCxnSpPr>
          <p:nvPr/>
        </p:nvCxnSpPr>
        <p:spPr>
          <a:xfrm>
            <a:off x="2895600" y="4820195"/>
            <a:ext cx="590876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1F98F7-686A-1542-9D1C-87A30D984459}"/>
              </a:ext>
            </a:extLst>
          </p:cNvPr>
          <p:cNvCxnSpPr>
            <a:cxnSpLocks/>
          </p:cNvCxnSpPr>
          <p:nvPr/>
        </p:nvCxnSpPr>
        <p:spPr>
          <a:xfrm>
            <a:off x="2895600" y="5181600"/>
            <a:ext cx="617002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D1CB6A-37D6-1B4A-8AF4-CE4179BF391D}"/>
              </a:ext>
            </a:extLst>
          </p:cNvPr>
          <p:cNvCxnSpPr>
            <a:cxnSpLocks/>
          </p:cNvCxnSpPr>
          <p:nvPr/>
        </p:nvCxnSpPr>
        <p:spPr>
          <a:xfrm>
            <a:off x="2895600" y="5529943"/>
            <a:ext cx="647046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2F7C-E9DC-3A49-B70A-7028A9BBA455}"/>
              </a:ext>
            </a:extLst>
          </p:cNvPr>
          <p:cNvCxnSpPr>
            <a:cxnSpLocks/>
          </p:cNvCxnSpPr>
          <p:nvPr/>
        </p:nvCxnSpPr>
        <p:spPr>
          <a:xfrm>
            <a:off x="2895600" y="5865223"/>
            <a:ext cx="534706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03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24CA-38F2-7249-8AC5-6776A5DC5AE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2B7E49D-D11F-6C4E-A930-1B00C07B4E4E}"/>
              </a:ext>
            </a:extLst>
          </p:cNvPr>
          <p:cNvPicPr>
            <a:picLocks noChangeAspect="1"/>
          </p:cNvPicPr>
          <p:nvPr/>
        </p:nvPicPr>
        <p:blipFill>
          <a:blip r:embed="rId2"/>
          <a:stretch>
            <a:fillRect/>
          </a:stretch>
        </p:blipFill>
        <p:spPr>
          <a:xfrm>
            <a:off x="198120" y="0"/>
            <a:ext cx="11795760" cy="6858000"/>
          </a:xfrm>
          <a:prstGeom prst="rect">
            <a:avLst/>
          </a:prstGeom>
        </p:spPr>
      </p:pic>
      <p:cxnSp>
        <p:nvCxnSpPr>
          <p:cNvPr id="4" name="Straight Connector 3">
            <a:extLst>
              <a:ext uri="{FF2B5EF4-FFF2-40B4-BE49-F238E27FC236}">
                <a16:creationId xmlns:a16="http://schemas.microsoft.com/office/drawing/2014/main" id="{7BA9A048-FE23-7847-BB69-58047F872A7A}"/>
              </a:ext>
            </a:extLst>
          </p:cNvPr>
          <p:cNvCxnSpPr>
            <a:cxnSpLocks/>
          </p:cNvCxnSpPr>
          <p:nvPr/>
        </p:nvCxnSpPr>
        <p:spPr>
          <a:xfrm>
            <a:off x="1053737" y="2612572"/>
            <a:ext cx="78681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384986-0B0D-F743-8734-4787B0D768B5}"/>
              </a:ext>
            </a:extLst>
          </p:cNvPr>
          <p:cNvCxnSpPr>
            <a:cxnSpLocks/>
          </p:cNvCxnSpPr>
          <p:nvPr/>
        </p:nvCxnSpPr>
        <p:spPr>
          <a:xfrm>
            <a:off x="7106194" y="2934790"/>
            <a:ext cx="391450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2480B5-6CE5-E543-8C44-DA6B1962F5D7}"/>
              </a:ext>
            </a:extLst>
          </p:cNvPr>
          <p:cNvCxnSpPr>
            <a:cxnSpLocks/>
          </p:cNvCxnSpPr>
          <p:nvPr/>
        </p:nvCxnSpPr>
        <p:spPr>
          <a:xfrm>
            <a:off x="387531" y="3191693"/>
            <a:ext cx="107550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82E50E-0343-3042-BE08-B1944855635A}"/>
              </a:ext>
            </a:extLst>
          </p:cNvPr>
          <p:cNvCxnSpPr>
            <a:cxnSpLocks/>
          </p:cNvCxnSpPr>
          <p:nvPr/>
        </p:nvCxnSpPr>
        <p:spPr>
          <a:xfrm>
            <a:off x="3466011" y="3513910"/>
            <a:ext cx="755468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93588C9-E998-154B-9333-2253B28DA791}"/>
              </a:ext>
            </a:extLst>
          </p:cNvPr>
          <p:cNvCxnSpPr>
            <a:cxnSpLocks/>
          </p:cNvCxnSpPr>
          <p:nvPr/>
        </p:nvCxnSpPr>
        <p:spPr>
          <a:xfrm>
            <a:off x="387531" y="3796939"/>
            <a:ext cx="1063316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62D5CF-B145-FC43-8384-010D7CB37E55}"/>
              </a:ext>
            </a:extLst>
          </p:cNvPr>
          <p:cNvCxnSpPr>
            <a:cxnSpLocks/>
          </p:cNvCxnSpPr>
          <p:nvPr/>
        </p:nvCxnSpPr>
        <p:spPr>
          <a:xfrm>
            <a:off x="387531" y="4158344"/>
            <a:ext cx="1006275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181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9CD5-470B-6742-9B1E-118C56E16AAE}"/>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B46399D-AD4D-E948-BBC3-0C638BC97AD6}"/>
              </a:ext>
            </a:extLst>
          </p:cNvPr>
          <p:cNvPicPr>
            <a:picLocks noChangeAspect="1" noChangeArrowheads="1"/>
          </p:cNvPicPr>
          <p:nvPr/>
        </p:nvPicPr>
        <p:blipFill rotWithShape="1">
          <a:blip r:embed="rId2" cstate="print"/>
          <a:srcRect t="4081"/>
          <a:stretch/>
        </p:blipFill>
        <p:spPr bwMode="auto">
          <a:xfrm>
            <a:off x="738808" y="221432"/>
            <a:ext cx="5357192" cy="6492875"/>
          </a:xfrm>
          <a:prstGeom prst="rect">
            <a:avLst/>
          </a:prstGeom>
          <a:noFill/>
          <a:ln w="19050">
            <a:noFill/>
            <a:miter lim="800000"/>
            <a:headEnd/>
            <a:tailEnd/>
          </a:ln>
        </p:spPr>
      </p:pic>
      <p:sp>
        <p:nvSpPr>
          <p:cNvPr id="3" name="TextBox 2">
            <a:extLst>
              <a:ext uri="{FF2B5EF4-FFF2-40B4-BE49-F238E27FC236}">
                <a16:creationId xmlns:a16="http://schemas.microsoft.com/office/drawing/2014/main" id="{ED89C890-6B39-774D-BCCD-CC8EF07ADEE6}"/>
              </a:ext>
            </a:extLst>
          </p:cNvPr>
          <p:cNvSpPr txBox="1"/>
          <p:nvPr/>
        </p:nvSpPr>
        <p:spPr>
          <a:xfrm>
            <a:off x="6598920" y="997322"/>
            <a:ext cx="4754880" cy="5262979"/>
          </a:xfrm>
          <a:prstGeom prst="rect">
            <a:avLst/>
          </a:prstGeom>
          <a:noFill/>
        </p:spPr>
        <p:txBody>
          <a:bodyPr wrap="square" rtlCol="0">
            <a:spAutoFit/>
          </a:bodyPr>
          <a:lstStyle/>
          <a:p>
            <a:r>
              <a:rPr lang="en-US" sz="2800" dirty="0"/>
              <a:t>From the abstract: </a:t>
            </a:r>
          </a:p>
          <a:p>
            <a:endParaRPr lang="en-US" sz="2800" dirty="0"/>
          </a:p>
          <a:p>
            <a:r>
              <a:rPr lang="en-US" sz="2800" dirty="0"/>
              <a:t>“It is assumed that a photograph is a projection of… </a:t>
            </a:r>
            <a:r>
              <a:rPr lang="en-US" sz="2800" b="1" dirty="0"/>
              <a:t>known three-dimensional models</a:t>
            </a:r>
            <a:r>
              <a:rPr lang="en-US" sz="2800" dirty="0"/>
              <a:t>… These assumptions enable a computer to obtain a reasonable, three-dimensional description from the edge information in a photograph by means of a topological, mathematical process.”</a:t>
            </a:r>
          </a:p>
        </p:txBody>
      </p:sp>
    </p:spTree>
    <p:extLst>
      <p:ext uri="{BB962C8B-B14F-4D97-AF65-F5344CB8AC3E}">
        <p14:creationId xmlns:p14="http://schemas.microsoft.com/office/powerpoint/2010/main" val="347218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4F822B-990F-5E4E-A681-E622719942BA}"/>
              </a:ext>
            </a:extLst>
          </p:cNvPr>
          <p:cNvPicPr>
            <a:picLocks noChangeAspect="1"/>
          </p:cNvPicPr>
          <p:nvPr/>
        </p:nvPicPr>
        <p:blipFill>
          <a:blip r:embed="rId2"/>
          <a:stretch>
            <a:fillRect/>
          </a:stretch>
        </p:blipFill>
        <p:spPr>
          <a:xfrm>
            <a:off x="3242076" y="0"/>
            <a:ext cx="5707847" cy="6858000"/>
          </a:xfrm>
          <a:prstGeom prst="rect">
            <a:avLst/>
          </a:prstGeom>
        </p:spPr>
      </p:pic>
    </p:spTree>
    <p:extLst>
      <p:ext uri="{BB962C8B-B14F-4D97-AF65-F5344CB8AC3E}">
        <p14:creationId xmlns:p14="http://schemas.microsoft.com/office/powerpoint/2010/main" val="209663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037-B674-BD4F-B401-CAF27C882029}"/>
              </a:ext>
            </a:extLst>
          </p:cNvPr>
          <p:cNvSpPr>
            <a:spLocks noGrp="1"/>
          </p:cNvSpPr>
          <p:nvPr>
            <p:ph type="title"/>
          </p:nvPr>
        </p:nvSpPr>
        <p:spPr>
          <a:xfrm>
            <a:off x="838200" y="365125"/>
            <a:ext cx="10876722" cy="867327"/>
          </a:xfrm>
        </p:spPr>
        <p:txBody>
          <a:bodyPr>
            <a:normAutofit/>
          </a:bodyPr>
          <a:lstStyle/>
          <a:p>
            <a:r>
              <a:rPr lang="en-US" dirty="0"/>
              <a:t>1960s: the MIT-centric narrative</a:t>
            </a:r>
          </a:p>
        </p:txBody>
      </p:sp>
      <p:sp>
        <p:nvSpPr>
          <p:cNvPr id="3" name="Content Placeholder 2">
            <a:extLst>
              <a:ext uri="{FF2B5EF4-FFF2-40B4-BE49-F238E27FC236}">
                <a16:creationId xmlns:a16="http://schemas.microsoft.com/office/drawing/2014/main" id="{51F4F076-03EA-4E45-96E6-24069B6724B8}"/>
              </a:ext>
            </a:extLst>
          </p:cNvPr>
          <p:cNvSpPr>
            <a:spLocks noGrp="1"/>
          </p:cNvSpPr>
          <p:nvPr>
            <p:ph idx="1"/>
          </p:nvPr>
        </p:nvSpPr>
        <p:spPr>
          <a:xfrm>
            <a:off x="315311" y="1371600"/>
            <a:ext cx="11855668" cy="5178287"/>
          </a:xfrm>
        </p:spPr>
        <p:txBody>
          <a:bodyPr>
            <a:normAutofit/>
          </a:bodyPr>
          <a:lstStyle/>
          <a:p>
            <a:r>
              <a:rPr lang="en-US" dirty="0"/>
              <a:t>1963: </a:t>
            </a:r>
            <a:r>
              <a:rPr lang="en-US" dirty="0">
                <a:hlinkClick r:id="rId2"/>
              </a:rPr>
              <a:t>Roberts Ph.D. thesis</a:t>
            </a:r>
            <a:r>
              <a:rPr lang="en-US" dirty="0"/>
              <a:t> at MIT</a:t>
            </a:r>
          </a:p>
          <a:p>
            <a:pPr lvl="1"/>
            <a:r>
              <a:rPr lang="en-US" dirty="0"/>
              <a:t>“Computer vision” explicitly defined in opposition to “pattern recognition” – </a:t>
            </a:r>
            <a:br>
              <a:rPr lang="en-US" dirty="0"/>
            </a:br>
            <a:r>
              <a:rPr lang="en-US" dirty="0"/>
              <a:t>the key is interpreting images as projections of 3D scenes, not flat 2D “patterns”</a:t>
            </a:r>
          </a:p>
          <a:p>
            <a:r>
              <a:rPr lang="en-US" dirty="0"/>
              <a:t>1966: </a:t>
            </a:r>
            <a:r>
              <a:rPr lang="en-US" dirty="0">
                <a:hlinkClick r:id="rId3"/>
              </a:rPr>
              <a:t>MIT Summer Vision Project</a:t>
            </a:r>
            <a:r>
              <a:rPr lang="en-US" dirty="0"/>
              <a:t> led by Seymour </a:t>
            </a:r>
            <a:r>
              <a:rPr lang="en-US" dirty="0" err="1"/>
              <a:t>Papert</a:t>
            </a:r>
            <a:endParaRPr lang="en-US" dirty="0"/>
          </a:p>
          <a:p>
            <a:pPr lvl="1"/>
            <a:endParaRPr lang="en-US" dirty="0"/>
          </a:p>
        </p:txBody>
      </p:sp>
    </p:spTree>
    <p:extLst>
      <p:ext uri="{BB962C8B-B14F-4D97-AF65-F5344CB8AC3E}">
        <p14:creationId xmlns:p14="http://schemas.microsoft.com/office/powerpoint/2010/main" val="171031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7B151-A6D8-674F-B6E3-F8BB261D676B}"/>
              </a:ext>
            </a:extLst>
          </p:cNvPr>
          <p:cNvPicPr>
            <a:picLocks noChangeAspect="1"/>
          </p:cNvPicPr>
          <p:nvPr/>
        </p:nvPicPr>
        <p:blipFill>
          <a:blip r:embed="rId2"/>
          <a:stretch>
            <a:fillRect/>
          </a:stretch>
        </p:blipFill>
        <p:spPr>
          <a:xfrm>
            <a:off x="2731884" y="554342"/>
            <a:ext cx="6986881" cy="5794205"/>
          </a:xfrm>
          <a:prstGeom prst="rect">
            <a:avLst/>
          </a:prstGeom>
        </p:spPr>
      </p:pic>
      <p:cxnSp>
        <p:nvCxnSpPr>
          <p:cNvPr id="3" name="Straight Connector 2">
            <a:extLst>
              <a:ext uri="{FF2B5EF4-FFF2-40B4-BE49-F238E27FC236}">
                <a16:creationId xmlns:a16="http://schemas.microsoft.com/office/drawing/2014/main" id="{005B691D-A989-1E4A-AE31-8FBA5BA7CF53}"/>
              </a:ext>
            </a:extLst>
          </p:cNvPr>
          <p:cNvCxnSpPr>
            <a:cxnSpLocks/>
          </p:cNvCxnSpPr>
          <p:nvPr/>
        </p:nvCxnSpPr>
        <p:spPr>
          <a:xfrm>
            <a:off x="4323806" y="4859384"/>
            <a:ext cx="512064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344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8E635D-A464-B74B-BA8A-B6D0D800AD7A}"/>
              </a:ext>
            </a:extLst>
          </p:cNvPr>
          <p:cNvPicPr>
            <a:picLocks noChangeAspect="1"/>
          </p:cNvPicPr>
          <p:nvPr/>
        </p:nvPicPr>
        <p:blipFill rotWithShape="1">
          <a:blip r:embed="rId2"/>
          <a:srcRect b="20705"/>
          <a:stretch/>
        </p:blipFill>
        <p:spPr>
          <a:xfrm>
            <a:off x="2444270" y="619209"/>
            <a:ext cx="7509630" cy="745197"/>
          </a:xfrm>
          <a:prstGeom prst="rect">
            <a:avLst/>
          </a:prstGeom>
        </p:spPr>
      </p:pic>
      <p:pic>
        <p:nvPicPr>
          <p:cNvPr id="7" name="Picture 6">
            <a:extLst>
              <a:ext uri="{FF2B5EF4-FFF2-40B4-BE49-F238E27FC236}">
                <a16:creationId xmlns:a16="http://schemas.microsoft.com/office/drawing/2014/main" id="{680DBDFA-2E6F-5641-A84B-5EB723D58DD0}"/>
              </a:ext>
            </a:extLst>
          </p:cNvPr>
          <p:cNvPicPr>
            <a:picLocks noChangeAspect="1"/>
          </p:cNvPicPr>
          <p:nvPr/>
        </p:nvPicPr>
        <p:blipFill rotWithShape="1">
          <a:blip r:embed="rId3"/>
          <a:srcRect b="47286"/>
          <a:stretch/>
        </p:blipFill>
        <p:spPr>
          <a:xfrm>
            <a:off x="2304649" y="1364407"/>
            <a:ext cx="7410312" cy="2468006"/>
          </a:xfrm>
          <a:prstGeom prst="rect">
            <a:avLst/>
          </a:prstGeom>
        </p:spPr>
      </p:pic>
      <p:pic>
        <p:nvPicPr>
          <p:cNvPr id="20" name="Picture 19">
            <a:extLst>
              <a:ext uri="{FF2B5EF4-FFF2-40B4-BE49-F238E27FC236}">
                <a16:creationId xmlns:a16="http://schemas.microsoft.com/office/drawing/2014/main" id="{989F1F53-162C-5741-A742-333B84B1702C}"/>
              </a:ext>
            </a:extLst>
          </p:cNvPr>
          <p:cNvPicPr>
            <a:picLocks noChangeAspect="1"/>
          </p:cNvPicPr>
          <p:nvPr/>
        </p:nvPicPr>
        <p:blipFill rotWithShape="1">
          <a:blip r:embed="rId3"/>
          <a:srcRect t="54621"/>
          <a:stretch/>
        </p:blipFill>
        <p:spPr>
          <a:xfrm>
            <a:off x="2304649" y="4007224"/>
            <a:ext cx="7410312" cy="2124635"/>
          </a:xfrm>
          <a:prstGeom prst="rect">
            <a:avLst/>
          </a:prstGeom>
        </p:spPr>
      </p:pic>
    </p:spTree>
    <p:extLst>
      <p:ext uri="{BB962C8B-B14F-4D97-AF65-F5344CB8AC3E}">
        <p14:creationId xmlns:p14="http://schemas.microsoft.com/office/powerpoint/2010/main" val="25050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4D5F2-A2C0-E341-ABB0-A98CC5908AEB}"/>
              </a:ext>
            </a:extLst>
          </p:cNvPr>
          <p:cNvSpPr>
            <a:spLocks noGrp="1"/>
          </p:cNvSpPr>
          <p:nvPr>
            <p:ph type="title"/>
          </p:nvPr>
        </p:nvSpPr>
        <p:spPr>
          <a:xfrm>
            <a:off x="838199" y="365125"/>
            <a:ext cx="10914529" cy="867327"/>
          </a:xfrm>
        </p:spPr>
        <p:txBody>
          <a:bodyPr>
            <a:normAutofit/>
          </a:bodyPr>
          <a:lstStyle/>
          <a:p>
            <a:r>
              <a:rPr lang="en-US" dirty="0"/>
              <a:t>1960s: the MIT-centric narrative</a:t>
            </a:r>
          </a:p>
        </p:txBody>
      </p:sp>
      <p:sp>
        <p:nvSpPr>
          <p:cNvPr id="3" name="Content Placeholder 2">
            <a:extLst>
              <a:ext uri="{FF2B5EF4-FFF2-40B4-BE49-F238E27FC236}">
                <a16:creationId xmlns:a16="http://schemas.microsoft.com/office/drawing/2014/main" id="{F5C59A6D-81F0-8443-B2AB-82FB6F7297AC}"/>
              </a:ext>
            </a:extLst>
          </p:cNvPr>
          <p:cNvSpPr>
            <a:spLocks noGrp="1"/>
          </p:cNvSpPr>
          <p:nvPr>
            <p:ph idx="1"/>
          </p:nvPr>
        </p:nvSpPr>
        <p:spPr/>
        <p:txBody>
          <a:bodyPr/>
          <a:lstStyle/>
          <a:p>
            <a:r>
              <a:rPr lang="en-US" dirty="0"/>
              <a:t>From the beginning, “computer vision” explicitly defined itself in opposition to “pattern recognition.” Key distinction was interest in interpreting images as projections of 3D scenes, not 2D arrays of flat “patterns.”</a:t>
            </a:r>
          </a:p>
          <a:p>
            <a:r>
              <a:rPr lang="en-US" dirty="0"/>
              <a:t>3D representation and reconstruction became the paramount problems. It was implicitly assumed that solving them must precede recognition. </a:t>
            </a:r>
          </a:p>
          <a:p>
            <a:r>
              <a:rPr lang="en-US" dirty="0"/>
              <a:t>Because representing general 3D objects was way too hard, “blocks world” became the focus.</a:t>
            </a:r>
          </a:p>
          <a:p>
            <a:r>
              <a:rPr lang="en-US" dirty="0"/>
              <a:t>Image intensities were discarded at the earliest possible stage and processing concentrated on edge or line features.</a:t>
            </a:r>
          </a:p>
          <a:p>
            <a:endParaRPr lang="en-US" dirty="0"/>
          </a:p>
        </p:txBody>
      </p:sp>
    </p:spTree>
    <p:extLst>
      <p:ext uri="{BB962C8B-B14F-4D97-AF65-F5344CB8AC3E}">
        <p14:creationId xmlns:p14="http://schemas.microsoft.com/office/powerpoint/2010/main" val="229071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037-B674-BD4F-B401-CAF27C882029}"/>
              </a:ext>
            </a:extLst>
          </p:cNvPr>
          <p:cNvSpPr>
            <a:spLocks noGrp="1"/>
          </p:cNvSpPr>
          <p:nvPr>
            <p:ph type="title"/>
          </p:nvPr>
        </p:nvSpPr>
        <p:spPr>
          <a:xfrm>
            <a:off x="838200" y="365125"/>
            <a:ext cx="10876722" cy="867327"/>
          </a:xfrm>
        </p:spPr>
        <p:txBody>
          <a:bodyPr>
            <a:normAutofit/>
          </a:bodyPr>
          <a:lstStyle/>
          <a:p>
            <a:r>
              <a:rPr lang="en-US" dirty="0"/>
              <a:t>1960s: the MIT-centric narrative</a:t>
            </a:r>
          </a:p>
        </p:txBody>
      </p:sp>
      <p:sp>
        <p:nvSpPr>
          <p:cNvPr id="3" name="Content Placeholder 2">
            <a:extLst>
              <a:ext uri="{FF2B5EF4-FFF2-40B4-BE49-F238E27FC236}">
                <a16:creationId xmlns:a16="http://schemas.microsoft.com/office/drawing/2014/main" id="{51F4F076-03EA-4E45-96E6-24069B6724B8}"/>
              </a:ext>
            </a:extLst>
          </p:cNvPr>
          <p:cNvSpPr>
            <a:spLocks noGrp="1"/>
          </p:cNvSpPr>
          <p:nvPr>
            <p:ph idx="1"/>
          </p:nvPr>
        </p:nvSpPr>
        <p:spPr>
          <a:xfrm>
            <a:off x="315311" y="1371600"/>
            <a:ext cx="11855668" cy="5178287"/>
          </a:xfrm>
        </p:spPr>
        <p:txBody>
          <a:bodyPr>
            <a:normAutofit/>
          </a:bodyPr>
          <a:lstStyle/>
          <a:p>
            <a:r>
              <a:rPr lang="en-US" dirty="0"/>
              <a:t>1963: </a:t>
            </a:r>
            <a:r>
              <a:rPr lang="en-US" dirty="0">
                <a:hlinkClick r:id="rId2"/>
              </a:rPr>
              <a:t>Roberts Ph.D. thesis</a:t>
            </a:r>
            <a:r>
              <a:rPr lang="en-US" dirty="0"/>
              <a:t> at MIT</a:t>
            </a:r>
          </a:p>
          <a:p>
            <a:pPr lvl="1"/>
            <a:r>
              <a:rPr lang="en-US" dirty="0"/>
              <a:t>“Computer vision” explicitly defined in opposition to “pattern recognition” – </a:t>
            </a:r>
            <a:br>
              <a:rPr lang="en-US" dirty="0"/>
            </a:br>
            <a:r>
              <a:rPr lang="en-US" dirty="0"/>
              <a:t>the key is interpreting images as projections of 3D scenes, not flat 2D “patterns”</a:t>
            </a:r>
          </a:p>
          <a:p>
            <a:r>
              <a:rPr lang="en-US" dirty="0"/>
              <a:t>1966: </a:t>
            </a:r>
            <a:r>
              <a:rPr lang="en-US" dirty="0">
                <a:hlinkClick r:id="rId3"/>
              </a:rPr>
              <a:t>MIT Summer Vision Project</a:t>
            </a:r>
            <a:r>
              <a:rPr lang="en-US" dirty="0"/>
              <a:t> led by Seymour </a:t>
            </a:r>
            <a:r>
              <a:rPr lang="en-US" dirty="0" err="1"/>
              <a:t>Papert</a:t>
            </a:r>
            <a:endParaRPr lang="en-US" dirty="0"/>
          </a:p>
          <a:p>
            <a:pPr lvl="1"/>
            <a:r>
              <a:rPr lang="en-US" dirty="0"/>
              <a:t>Underestimated the challenge of computer vision, committed to “blocks world”</a:t>
            </a:r>
          </a:p>
          <a:p>
            <a:r>
              <a:rPr lang="en-US" dirty="0"/>
              <a:t>1970: </a:t>
            </a:r>
            <a:r>
              <a:rPr lang="en-US" dirty="0">
                <a:hlinkClick r:id="rId4"/>
              </a:rPr>
              <a:t>MIT copy demo</a:t>
            </a:r>
            <a:r>
              <a:rPr lang="en-US" dirty="0"/>
              <a:t> (</a:t>
            </a:r>
            <a:r>
              <a:rPr lang="en-US" dirty="0">
                <a:hlinkClick r:id="rId5"/>
              </a:rPr>
              <a:t>video</a:t>
            </a:r>
            <a:r>
              <a:rPr lang="en-US" dirty="0"/>
              <a:t>)</a:t>
            </a:r>
          </a:p>
          <a:p>
            <a:pPr marL="0" indent="0">
              <a:buNone/>
            </a:pPr>
            <a:endParaRPr lang="en-US" dirty="0"/>
          </a:p>
          <a:p>
            <a:pPr lvl="1"/>
            <a:endParaRPr lang="en-US" dirty="0"/>
          </a:p>
        </p:txBody>
      </p:sp>
      <p:pic>
        <p:nvPicPr>
          <p:cNvPr id="7" name="Picture 6">
            <a:extLst>
              <a:ext uri="{FF2B5EF4-FFF2-40B4-BE49-F238E27FC236}">
                <a16:creationId xmlns:a16="http://schemas.microsoft.com/office/drawing/2014/main" id="{94AFD89D-6E98-FB4A-A2A2-03E4A79054A7}"/>
              </a:ext>
            </a:extLst>
          </p:cNvPr>
          <p:cNvPicPr>
            <a:picLocks noChangeAspect="1"/>
          </p:cNvPicPr>
          <p:nvPr/>
        </p:nvPicPr>
        <p:blipFill>
          <a:blip r:embed="rId6"/>
          <a:stretch>
            <a:fillRect/>
          </a:stretch>
        </p:blipFill>
        <p:spPr>
          <a:xfrm>
            <a:off x="6615670" y="3685310"/>
            <a:ext cx="4200261" cy="2864578"/>
          </a:xfrm>
          <a:prstGeom prst="rect">
            <a:avLst/>
          </a:prstGeom>
        </p:spPr>
      </p:pic>
    </p:spTree>
    <p:extLst>
      <p:ext uri="{BB962C8B-B14F-4D97-AF65-F5344CB8AC3E}">
        <p14:creationId xmlns:p14="http://schemas.microsoft.com/office/powerpoint/2010/main" val="242259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037-B674-BD4F-B401-CAF27C882029}"/>
              </a:ext>
            </a:extLst>
          </p:cNvPr>
          <p:cNvSpPr>
            <a:spLocks noGrp="1"/>
          </p:cNvSpPr>
          <p:nvPr>
            <p:ph type="title"/>
          </p:nvPr>
        </p:nvSpPr>
        <p:spPr>
          <a:xfrm>
            <a:off x="838200" y="365125"/>
            <a:ext cx="10876722" cy="867327"/>
          </a:xfrm>
        </p:spPr>
        <p:txBody>
          <a:bodyPr>
            <a:normAutofit/>
          </a:bodyPr>
          <a:lstStyle/>
          <a:p>
            <a:r>
              <a:rPr lang="en-US" dirty="0"/>
              <a:t>1960s: the MIT-centric narrative</a:t>
            </a:r>
          </a:p>
        </p:txBody>
      </p:sp>
      <p:sp>
        <p:nvSpPr>
          <p:cNvPr id="3" name="Content Placeholder 2">
            <a:extLst>
              <a:ext uri="{FF2B5EF4-FFF2-40B4-BE49-F238E27FC236}">
                <a16:creationId xmlns:a16="http://schemas.microsoft.com/office/drawing/2014/main" id="{51F4F076-03EA-4E45-96E6-24069B6724B8}"/>
              </a:ext>
            </a:extLst>
          </p:cNvPr>
          <p:cNvSpPr>
            <a:spLocks noGrp="1"/>
          </p:cNvSpPr>
          <p:nvPr>
            <p:ph idx="1"/>
          </p:nvPr>
        </p:nvSpPr>
        <p:spPr>
          <a:xfrm>
            <a:off x="315311" y="1371600"/>
            <a:ext cx="7609489" cy="5178287"/>
          </a:xfrm>
        </p:spPr>
        <p:txBody>
          <a:bodyPr>
            <a:normAutofit/>
          </a:bodyPr>
          <a:lstStyle/>
          <a:p>
            <a:pPr marL="0" indent="0">
              <a:buNone/>
            </a:pPr>
            <a:r>
              <a:rPr lang="en-US" dirty="0"/>
              <a:t>wouldn’t be complete without…</a:t>
            </a:r>
          </a:p>
          <a:p>
            <a:pPr marL="0" indent="0">
              <a:buNone/>
            </a:pPr>
            <a:endParaRPr lang="en-US" dirty="0"/>
          </a:p>
          <a:p>
            <a:r>
              <a:rPr lang="en-US" dirty="0"/>
              <a:t>1969: Minsky and </a:t>
            </a:r>
            <a:r>
              <a:rPr lang="en-US" dirty="0" err="1"/>
              <a:t>Papert</a:t>
            </a:r>
            <a:r>
              <a:rPr lang="en-US" dirty="0"/>
              <a:t>, </a:t>
            </a:r>
            <a:r>
              <a:rPr lang="en-US" dirty="0">
                <a:hlinkClick r:id="rId2"/>
              </a:rPr>
              <a:t>Perceptrons</a:t>
            </a:r>
            <a:endParaRPr lang="en-US" dirty="0"/>
          </a:p>
          <a:p>
            <a:endParaRPr lang="en-US" dirty="0"/>
          </a:p>
          <a:p>
            <a:pPr lvl="1"/>
            <a:r>
              <a:rPr lang="en-US" dirty="0"/>
              <a:t>Fascinating reading: M. </a:t>
            </a:r>
            <a:r>
              <a:rPr lang="en-US" dirty="0" err="1"/>
              <a:t>Olazaran</a:t>
            </a:r>
            <a:r>
              <a:rPr lang="en-US" dirty="0"/>
              <a:t>, </a:t>
            </a:r>
            <a:r>
              <a:rPr lang="en-US" dirty="0">
                <a:hlinkClick r:id="rId3"/>
              </a:rPr>
              <a:t>A Sociological Study of the Official History of the </a:t>
            </a:r>
            <a:r>
              <a:rPr lang="en-US" dirty="0" err="1">
                <a:hlinkClick r:id="rId3"/>
              </a:rPr>
              <a:t>Perceptrons</a:t>
            </a:r>
            <a:r>
              <a:rPr lang="en-US" dirty="0">
                <a:hlinkClick r:id="rId3"/>
              </a:rPr>
              <a:t> Controversy</a:t>
            </a:r>
            <a:r>
              <a:rPr lang="en-US" dirty="0"/>
              <a:t>, </a:t>
            </a:r>
            <a:r>
              <a:rPr lang="en-US" i="1" dirty="0"/>
              <a:t>Social Studies of Science</a:t>
            </a:r>
            <a:r>
              <a:rPr lang="en-US" dirty="0"/>
              <a:t>, 1996</a:t>
            </a:r>
          </a:p>
          <a:p>
            <a:pPr lvl="1"/>
            <a:endParaRPr lang="en-US" dirty="0"/>
          </a:p>
        </p:txBody>
      </p:sp>
      <p:pic>
        <p:nvPicPr>
          <p:cNvPr id="4" name="Picture 3">
            <a:extLst>
              <a:ext uri="{FF2B5EF4-FFF2-40B4-BE49-F238E27FC236}">
                <a16:creationId xmlns:a16="http://schemas.microsoft.com/office/drawing/2014/main" id="{680412D0-7428-7041-B530-B7EEA8E0A0F3}"/>
              </a:ext>
            </a:extLst>
          </p:cNvPr>
          <p:cNvPicPr>
            <a:picLocks noChangeAspect="1"/>
          </p:cNvPicPr>
          <p:nvPr/>
        </p:nvPicPr>
        <p:blipFill>
          <a:blip r:embed="rId4"/>
          <a:stretch>
            <a:fillRect/>
          </a:stretch>
        </p:blipFill>
        <p:spPr>
          <a:xfrm>
            <a:off x="8702148" y="665020"/>
            <a:ext cx="3012774" cy="4726659"/>
          </a:xfrm>
          <a:prstGeom prst="rect">
            <a:avLst/>
          </a:prstGeom>
        </p:spPr>
      </p:pic>
    </p:spTree>
    <p:extLst>
      <p:ext uri="{BB962C8B-B14F-4D97-AF65-F5344CB8AC3E}">
        <p14:creationId xmlns:p14="http://schemas.microsoft.com/office/powerpoint/2010/main" val="31574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191A9-3D56-094A-99E9-9189C758591D}"/>
              </a:ext>
            </a:extLst>
          </p:cNvPr>
          <p:cNvSpPr>
            <a:spLocks noGrp="1"/>
          </p:cNvSpPr>
          <p:nvPr>
            <p:ph type="title"/>
          </p:nvPr>
        </p:nvSpPr>
        <p:spPr/>
        <p:txBody>
          <a:bodyPr/>
          <a:lstStyle/>
          <a:p>
            <a:r>
              <a:rPr lang="en-US" dirty="0"/>
              <a:t>Outline of lectures</a:t>
            </a:r>
          </a:p>
        </p:txBody>
      </p:sp>
      <p:sp>
        <p:nvSpPr>
          <p:cNvPr id="5" name="Content Placeholder 4">
            <a:extLst>
              <a:ext uri="{FF2B5EF4-FFF2-40B4-BE49-F238E27FC236}">
                <a16:creationId xmlns:a16="http://schemas.microsoft.com/office/drawing/2014/main" id="{266ABCDC-4D49-BC4E-B77E-A13D8E77CF0A}"/>
              </a:ext>
            </a:extLst>
          </p:cNvPr>
          <p:cNvSpPr>
            <a:spLocks noGrp="1"/>
          </p:cNvSpPr>
          <p:nvPr>
            <p:ph idx="1"/>
          </p:nvPr>
        </p:nvSpPr>
        <p:spPr>
          <a:xfrm>
            <a:off x="838199" y="1773382"/>
            <a:ext cx="10924309" cy="4776505"/>
          </a:xfrm>
        </p:spPr>
        <p:txBody>
          <a:bodyPr>
            <a:normAutofit/>
          </a:bodyPr>
          <a:lstStyle/>
          <a:p>
            <a:pPr marL="0" indent="0">
              <a:buNone/>
            </a:pPr>
            <a:r>
              <a:rPr lang="en-US" b="1" dirty="0">
                <a:solidFill>
                  <a:schemeClr val="accent1">
                    <a:lumMod val="75000"/>
                  </a:schemeClr>
                </a:solidFill>
              </a:rPr>
              <a:t>Tues. 1/28: </a:t>
            </a:r>
            <a:r>
              <a:rPr lang="en-US" b="1" dirty="0"/>
              <a:t>Where are we going, where have we been?</a:t>
            </a:r>
          </a:p>
          <a:p>
            <a:pPr marL="0" indent="0">
              <a:buNone/>
            </a:pPr>
            <a:r>
              <a:rPr lang="en-US" dirty="0">
                <a:solidFill>
                  <a:schemeClr val="accent1">
                    <a:lumMod val="75000"/>
                  </a:schemeClr>
                </a:solidFill>
              </a:rPr>
              <a:t>Wed. 1/29: </a:t>
            </a:r>
            <a:r>
              <a:rPr lang="en-US" dirty="0"/>
              <a:t>Stepping back: What is visual perception?</a:t>
            </a:r>
          </a:p>
          <a:p>
            <a:pPr marL="0" indent="0">
              <a:buNone/>
            </a:pPr>
            <a:r>
              <a:rPr lang="en-US" dirty="0">
                <a:solidFill>
                  <a:schemeClr val="accent1">
                    <a:lumMod val="75000"/>
                  </a:schemeClr>
                </a:solidFill>
              </a:rPr>
              <a:t>Thurs. 1/30: </a:t>
            </a:r>
            <a:r>
              <a:rPr lang="en-US" dirty="0"/>
              <a:t>History of ideas in recognition – Part I</a:t>
            </a:r>
          </a:p>
          <a:p>
            <a:pPr marL="0" indent="0">
              <a:buNone/>
            </a:pPr>
            <a:endParaRPr lang="en-US" dirty="0"/>
          </a:p>
          <a:p>
            <a:pPr marL="0" indent="0">
              <a:buNone/>
            </a:pPr>
            <a:r>
              <a:rPr lang="en-US" dirty="0">
                <a:solidFill>
                  <a:schemeClr val="accent1">
                    <a:lumMod val="75000"/>
                  </a:schemeClr>
                </a:solidFill>
              </a:rPr>
              <a:t>Tues. 2/4: </a:t>
            </a:r>
            <a:r>
              <a:rPr lang="en-US" dirty="0"/>
              <a:t>History of ideas in recognition – Part II </a:t>
            </a:r>
            <a:r>
              <a:rPr lang="en-US" i="1" dirty="0">
                <a:solidFill>
                  <a:schemeClr val="accent1">
                    <a:lumMod val="75000"/>
                  </a:schemeClr>
                </a:solidFill>
              </a:rPr>
              <a:t>– TSRB banquet hall</a:t>
            </a:r>
            <a:endParaRPr lang="en-US" dirty="0">
              <a:solidFill>
                <a:schemeClr val="accent1">
                  <a:lumMod val="75000"/>
                </a:schemeClr>
              </a:solidFill>
            </a:endParaRPr>
          </a:p>
          <a:p>
            <a:pPr marL="0" indent="0">
              <a:buNone/>
            </a:pPr>
            <a:r>
              <a:rPr lang="en-US" dirty="0">
                <a:solidFill>
                  <a:schemeClr val="accent1">
                    <a:lumMod val="75000"/>
                  </a:schemeClr>
                </a:solidFill>
              </a:rPr>
              <a:t>Wed. 2/5: </a:t>
            </a:r>
            <a:r>
              <a:rPr lang="en-US" dirty="0"/>
              <a:t>Emerging trends  – or, what should we be working on?</a:t>
            </a:r>
          </a:p>
          <a:p>
            <a:pPr marL="0" indent="0">
              <a:buNone/>
            </a:pPr>
            <a:r>
              <a:rPr lang="en-US" dirty="0">
                <a:solidFill>
                  <a:schemeClr val="accent1">
                    <a:lumMod val="75000"/>
                  </a:schemeClr>
                </a:solidFill>
              </a:rPr>
              <a:t>Thurs. 2/6: </a:t>
            </a:r>
            <a:r>
              <a:rPr lang="en-US" dirty="0"/>
              <a:t>Ethical issues for computer vision researchers</a:t>
            </a:r>
            <a:br>
              <a:rPr lang="en-US" dirty="0"/>
            </a:b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67298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6C09-BCBD-9C41-90EC-FACC5EAD6354}"/>
              </a:ext>
            </a:extLst>
          </p:cNvPr>
          <p:cNvSpPr>
            <a:spLocks noGrp="1"/>
          </p:cNvSpPr>
          <p:nvPr>
            <p:ph type="title"/>
          </p:nvPr>
        </p:nvSpPr>
        <p:spPr/>
        <p:txBody>
          <a:bodyPr>
            <a:normAutofit fontScale="90000"/>
          </a:bodyPr>
          <a:lstStyle/>
          <a:p>
            <a:r>
              <a:rPr lang="en-US" dirty="0"/>
              <a:t>Meanwhile: Blocks world and pattern recognition on the West Coast</a:t>
            </a:r>
          </a:p>
        </p:txBody>
      </p:sp>
      <p:pic>
        <p:nvPicPr>
          <p:cNvPr id="4" name="Picture 3">
            <a:extLst>
              <a:ext uri="{FF2B5EF4-FFF2-40B4-BE49-F238E27FC236}">
                <a16:creationId xmlns:a16="http://schemas.microsoft.com/office/drawing/2014/main" id="{7C141D74-57C8-A54D-8A8A-993004E411BD}"/>
              </a:ext>
            </a:extLst>
          </p:cNvPr>
          <p:cNvPicPr>
            <a:picLocks noChangeAspect="1"/>
          </p:cNvPicPr>
          <p:nvPr/>
        </p:nvPicPr>
        <p:blipFill rotWithShape="1">
          <a:blip r:embed="rId3"/>
          <a:srcRect b="10505"/>
          <a:stretch/>
        </p:blipFill>
        <p:spPr>
          <a:xfrm>
            <a:off x="8014642" y="1806081"/>
            <a:ext cx="2894406" cy="4303774"/>
          </a:xfrm>
          <a:prstGeom prst="rect">
            <a:avLst/>
          </a:prstGeom>
        </p:spPr>
      </p:pic>
      <p:pic>
        <p:nvPicPr>
          <p:cNvPr id="5" name="Picture 4">
            <a:extLst>
              <a:ext uri="{FF2B5EF4-FFF2-40B4-BE49-F238E27FC236}">
                <a16:creationId xmlns:a16="http://schemas.microsoft.com/office/drawing/2014/main" id="{866AB31F-6C9E-E746-BB36-E7700D04D4B9}"/>
              </a:ext>
            </a:extLst>
          </p:cNvPr>
          <p:cNvPicPr>
            <a:picLocks noChangeAspect="1"/>
          </p:cNvPicPr>
          <p:nvPr/>
        </p:nvPicPr>
        <p:blipFill>
          <a:blip r:embed="rId4"/>
          <a:stretch>
            <a:fillRect/>
          </a:stretch>
        </p:blipFill>
        <p:spPr>
          <a:xfrm>
            <a:off x="1551710" y="1806080"/>
            <a:ext cx="2703377" cy="4303775"/>
          </a:xfrm>
          <a:prstGeom prst="rect">
            <a:avLst/>
          </a:prstGeom>
        </p:spPr>
      </p:pic>
      <p:sp>
        <p:nvSpPr>
          <p:cNvPr id="6" name="TextBox 5">
            <a:extLst>
              <a:ext uri="{FF2B5EF4-FFF2-40B4-BE49-F238E27FC236}">
                <a16:creationId xmlns:a16="http://schemas.microsoft.com/office/drawing/2014/main" id="{B3F1A1DB-6E0C-F942-94A0-54F446AB55E9}"/>
              </a:ext>
            </a:extLst>
          </p:cNvPr>
          <p:cNvSpPr txBox="1"/>
          <p:nvPr/>
        </p:nvSpPr>
        <p:spPr>
          <a:xfrm>
            <a:off x="4322618" y="3115018"/>
            <a:ext cx="2361031" cy="1200329"/>
          </a:xfrm>
          <a:prstGeom prst="rect">
            <a:avLst/>
          </a:prstGeom>
          <a:noFill/>
        </p:spPr>
        <p:txBody>
          <a:bodyPr wrap="none" rtlCol="0">
            <a:spAutoFit/>
          </a:bodyPr>
          <a:lstStyle/>
          <a:p>
            <a:r>
              <a:rPr lang="en-US" sz="2400" dirty="0">
                <a:hlinkClick r:id="rId5"/>
              </a:rPr>
              <a:t>Shakey the Robot</a:t>
            </a:r>
            <a:endParaRPr lang="en-US" sz="2400" dirty="0"/>
          </a:p>
          <a:p>
            <a:r>
              <a:rPr lang="en-US" sz="2400" dirty="0"/>
              <a:t>SRI, 1966 - 1972</a:t>
            </a:r>
          </a:p>
          <a:p>
            <a:r>
              <a:rPr lang="en-US" sz="2400" dirty="0">
                <a:hlinkClick r:id="rId6"/>
              </a:rPr>
              <a:t>Video</a:t>
            </a:r>
            <a:endParaRPr lang="en-US" sz="2400" dirty="0"/>
          </a:p>
        </p:txBody>
      </p:sp>
      <p:sp>
        <p:nvSpPr>
          <p:cNvPr id="10" name="TextBox 9">
            <a:extLst>
              <a:ext uri="{FF2B5EF4-FFF2-40B4-BE49-F238E27FC236}">
                <a16:creationId xmlns:a16="http://schemas.microsoft.com/office/drawing/2014/main" id="{1920888D-240A-A849-900A-14C97AA45B3B}"/>
              </a:ext>
            </a:extLst>
          </p:cNvPr>
          <p:cNvSpPr txBox="1"/>
          <p:nvPr/>
        </p:nvSpPr>
        <p:spPr>
          <a:xfrm>
            <a:off x="8692944" y="6109855"/>
            <a:ext cx="1912447" cy="646331"/>
          </a:xfrm>
          <a:prstGeom prst="rect">
            <a:avLst/>
          </a:prstGeom>
          <a:noFill/>
        </p:spPr>
        <p:txBody>
          <a:bodyPr wrap="none" rtlCol="0">
            <a:spAutoFit/>
          </a:bodyPr>
          <a:lstStyle/>
          <a:p>
            <a:pPr algn="ctr"/>
            <a:r>
              <a:rPr lang="en-US" dirty="0"/>
              <a:t>Published in 1972 </a:t>
            </a:r>
            <a:br>
              <a:rPr lang="en-US" dirty="0"/>
            </a:br>
            <a:r>
              <a:rPr lang="en-US" dirty="0"/>
              <a:t>(</a:t>
            </a:r>
            <a:r>
              <a:rPr lang="en-US" dirty="0">
                <a:hlinkClick r:id="rId7"/>
              </a:rPr>
              <a:t>table of contents</a:t>
            </a:r>
            <a:r>
              <a:rPr lang="en-US" dirty="0"/>
              <a:t>)</a:t>
            </a:r>
          </a:p>
        </p:txBody>
      </p:sp>
    </p:spTree>
    <p:extLst>
      <p:ext uri="{BB962C8B-B14F-4D97-AF65-F5344CB8AC3E}">
        <p14:creationId xmlns:p14="http://schemas.microsoft.com/office/powerpoint/2010/main" val="378059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AAC0-ED80-7142-98DC-B6FA18A7ADA2}"/>
              </a:ext>
            </a:extLst>
          </p:cNvPr>
          <p:cNvSpPr>
            <a:spLocks noGrp="1"/>
          </p:cNvSpPr>
          <p:nvPr>
            <p:ph type="title"/>
          </p:nvPr>
        </p:nvSpPr>
        <p:spPr>
          <a:xfrm>
            <a:off x="394447" y="365125"/>
            <a:ext cx="10959353" cy="867327"/>
          </a:xfrm>
        </p:spPr>
        <p:txBody>
          <a:bodyPr>
            <a:normAutofit fontScale="90000"/>
          </a:bodyPr>
          <a:lstStyle/>
          <a:p>
            <a:r>
              <a:rPr lang="en-US" dirty="0"/>
              <a:t>A. Rosenfeld, </a:t>
            </a:r>
            <a:r>
              <a:rPr lang="en-US" i="1" dirty="0"/>
              <a:t>Picture Processing by Computer</a:t>
            </a:r>
            <a:r>
              <a:rPr lang="en-US" dirty="0"/>
              <a:t>, 1969</a:t>
            </a:r>
          </a:p>
        </p:txBody>
      </p:sp>
      <p:sp>
        <p:nvSpPr>
          <p:cNvPr id="3" name="Content Placeholder 2">
            <a:extLst>
              <a:ext uri="{FF2B5EF4-FFF2-40B4-BE49-F238E27FC236}">
                <a16:creationId xmlns:a16="http://schemas.microsoft.com/office/drawing/2014/main" id="{2372CEF6-44E6-9742-B964-1D7D0C26CA8A}"/>
              </a:ext>
            </a:extLst>
          </p:cNvPr>
          <p:cNvSpPr>
            <a:spLocks noGrp="1"/>
          </p:cNvSpPr>
          <p:nvPr>
            <p:ph idx="1"/>
          </p:nvPr>
        </p:nvSpPr>
        <p:spPr>
          <a:xfrm>
            <a:off x="3566272" y="1911934"/>
            <a:ext cx="8346141" cy="4678294"/>
          </a:xfrm>
        </p:spPr>
        <p:txBody>
          <a:bodyPr>
            <a:normAutofit/>
          </a:bodyPr>
          <a:lstStyle/>
          <a:p>
            <a:pPr marL="457200" indent="-457200">
              <a:buFont typeface="+mj-lt"/>
              <a:buAutoNum type="arabicPeriod"/>
            </a:pPr>
            <a:r>
              <a:rPr lang="en-US" sz="2000" dirty="0"/>
              <a:t>Pictures as information sources and their efficient encoding </a:t>
            </a:r>
          </a:p>
          <a:p>
            <a:pPr marL="514350" indent="-514350">
              <a:buFont typeface="+mj-lt"/>
              <a:buAutoNum type="arabicPeriod"/>
            </a:pPr>
            <a:r>
              <a:rPr lang="en-US" sz="2000" dirty="0"/>
              <a:t>Approximation of pictures - sampling and quantization techniques; </a:t>
            </a:r>
          </a:p>
          <a:p>
            <a:pPr marL="514350" indent="-514350">
              <a:buFont typeface="+mj-lt"/>
              <a:buAutoNum type="arabicPeriod"/>
            </a:pPr>
            <a:r>
              <a:rPr lang="en-US" sz="2000" dirty="0"/>
              <a:t>Position-invariant operations on pictures and their implementation (digital, electro-optical, optical); applications to matched filtering (template matching), spatial frequency filtering and image restoration, measurement of image quality, and image enhancement ('smoothing' and 'sharpening’); </a:t>
            </a:r>
          </a:p>
          <a:p>
            <a:pPr marL="514350" indent="-514350">
              <a:buFont typeface="+mj-lt"/>
              <a:buAutoNum type="arabicPeriod"/>
            </a:pPr>
            <a:r>
              <a:rPr lang="en-US" sz="2000" dirty="0"/>
              <a:t>Picture properties (linear; local and 'textural'; random) useful for pictorial pattern recognition; </a:t>
            </a:r>
          </a:p>
          <a:p>
            <a:pPr marL="514350" indent="-514350">
              <a:buFont typeface="+mj-lt"/>
              <a:buAutoNum type="arabicPeriod"/>
            </a:pPr>
            <a:r>
              <a:rPr lang="en-US" sz="2000" dirty="0"/>
              <a:t>'Figure extraction' from pictures; figure properties (topology, size, shape);</a:t>
            </a:r>
          </a:p>
          <a:p>
            <a:pPr marL="514350" indent="-514350">
              <a:buFont typeface="+mj-lt"/>
              <a:buAutoNum type="arabicPeriod"/>
            </a:pPr>
            <a:r>
              <a:rPr lang="en-US" sz="2000" dirty="0"/>
              <a:t>Picture description and 'picture languages.' </a:t>
            </a:r>
          </a:p>
        </p:txBody>
      </p:sp>
      <p:pic>
        <p:nvPicPr>
          <p:cNvPr id="5" name="Picture 4">
            <a:extLst>
              <a:ext uri="{FF2B5EF4-FFF2-40B4-BE49-F238E27FC236}">
                <a16:creationId xmlns:a16="http://schemas.microsoft.com/office/drawing/2014/main" id="{FC08CC6B-DF59-1648-8E6F-38CE2A86B378}"/>
              </a:ext>
            </a:extLst>
          </p:cNvPr>
          <p:cNvPicPr>
            <a:picLocks noChangeAspect="1"/>
          </p:cNvPicPr>
          <p:nvPr/>
        </p:nvPicPr>
        <p:blipFill>
          <a:blip r:embed="rId2"/>
          <a:stretch>
            <a:fillRect/>
          </a:stretch>
        </p:blipFill>
        <p:spPr>
          <a:xfrm>
            <a:off x="611002" y="1911934"/>
            <a:ext cx="2540000" cy="3721100"/>
          </a:xfrm>
          <a:prstGeom prst="rect">
            <a:avLst/>
          </a:prstGeom>
        </p:spPr>
      </p:pic>
    </p:spTree>
    <p:extLst>
      <p:ext uri="{BB962C8B-B14F-4D97-AF65-F5344CB8AC3E}">
        <p14:creationId xmlns:p14="http://schemas.microsoft.com/office/powerpoint/2010/main" val="180290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AAC0-ED80-7142-98DC-B6FA18A7ADA2}"/>
              </a:ext>
            </a:extLst>
          </p:cNvPr>
          <p:cNvSpPr>
            <a:spLocks noGrp="1"/>
          </p:cNvSpPr>
          <p:nvPr>
            <p:ph type="title"/>
          </p:nvPr>
        </p:nvSpPr>
        <p:spPr/>
        <p:txBody>
          <a:bodyPr/>
          <a:lstStyle/>
          <a:p>
            <a:r>
              <a:rPr lang="en-US" dirty="0"/>
              <a:t>1970s: Recovery</a:t>
            </a:r>
          </a:p>
        </p:txBody>
      </p:sp>
      <p:sp>
        <p:nvSpPr>
          <p:cNvPr id="3" name="Content Placeholder 2">
            <a:extLst>
              <a:ext uri="{FF2B5EF4-FFF2-40B4-BE49-F238E27FC236}">
                <a16:creationId xmlns:a16="http://schemas.microsoft.com/office/drawing/2014/main" id="{2372CEF6-44E6-9742-B964-1D7D0C26CA8A}"/>
              </a:ext>
            </a:extLst>
          </p:cNvPr>
          <p:cNvSpPr>
            <a:spLocks noGrp="1"/>
          </p:cNvSpPr>
          <p:nvPr>
            <p:ph idx="1"/>
          </p:nvPr>
        </p:nvSpPr>
        <p:spPr>
          <a:xfrm>
            <a:off x="838200" y="1371600"/>
            <a:ext cx="10941424" cy="5178287"/>
          </a:xfrm>
        </p:spPr>
        <p:txBody>
          <a:bodyPr>
            <a:normAutofit/>
          </a:bodyPr>
          <a:lstStyle/>
          <a:p>
            <a:r>
              <a:rPr lang="en-US" dirty="0"/>
              <a:t>Shape-from-X</a:t>
            </a:r>
          </a:p>
          <a:p>
            <a:pPr lvl="1"/>
            <a:r>
              <a:rPr lang="en-US" dirty="0"/>
              <a:t>Shading: Horn (1970)</a:t>
            </a:r>
          </a:p>
          <a:p>
            <a:pPr lvl="1"/>
            <a:r>
              <a:rPr lang="en-US" dirty="0"/>
              <a:t>Contour: Guzman (1971), Waltz (1975), etc.</a:t>
            </a:r>
          </a:p>
          <a:p>
            <a:pPr lvl="1"/>
            <a:r>
              <a:rPr lang="en-US" dirty="0"/>
              <a:t>Texture: </a:t>
            </a:r>
            <a:r>
              <a:rPr lang="en-US" dirty="0" err="1"/>
              <a:t>Bajczy</a:t>
            </a:r>
            <a:r>
              <a:rPr lang="en-US" dirty="0"/>
              <a:t> &amp; Lieberman (1976)</a:t>
            </a:r>
          </a:p>
          <a:p>
            <a:pPr lvl="1"/>
            <a:r>
              <a:rPr lang="en-US" dirty="0"/>
              <a:t>Stereo: Marr &amp; </a:t>
            </a:r>
            <a:r>
              <a:rPr lang="en-US" dirty="0" err="1"/>
              <a:t>Poggio</a:t>
            </a:r>
            <a:r>
              <a:rPr lang="en-US" dirty="0"/>
              <a:t> (1976)</a:t>
            </a:r>
          </a:p>
          <a:p>
            <a:r>
              <a:rPr lang="en-US" dirty="0"/>
              <a:t>Color constancy: Land &amp; McCann (1971)</a:t>
            </a:r>
          </a:p>
          <a:p>
            <a:r>
              <a:rPr lang="en-US" dirty="0"/>
              <a:t>Intrinsic images: Barrow &amp; Tenenbaum (1978)</a:t>
            </a:r>
          </a:p>
          <a:p>
            <a:r>
              <a:rPr lang="en-US" dirty="0"/>
              <a:t>Range images</a:t>
            </a:r>
          </a:p>
          <a:p>
            <a:r>
              <a:rPr lang="en-US" dirty="0"/>
              <a:t>Time-varying images</a:t>
            </a:r>
          </a:p>
          <a:p>
            <a:r>
              <a:rPr lang="en-US" dirty="0"/>
              <a:t>Optical flow, structure from motion</a:t>
            </a:r>
          </a:p>
          <a:p>
            <a:pPr lvl="1"/>
            <a:r>
              <a:rPr lang="en-US" dirty="0" err="1"/>
              <a:t>Koenderink</a:t>
            </a:r>
            <a:r>
              <a:rPr lang="en-US" dirty="0"/>
              <a:t> &amp; Van </a:t>
            </a:r>
            <a:r>
              <a:rPr lang="en-US" dirty="0" err="1"/>
              <a:t>Doorn</a:t>
            </a:r>
            <a:r>
              <a:rPr lang="en-US" dirty="0"/>
              <a:t> (1975), Ullman (1977)</a:t>
            </a:r>
          </a:p>
        </p:txBody>
      </p:sp>
      <p:pic>
        <p:nvPicPr>
          <p:cNvPr id="6" name="Picture 5">
            <a:extLst>
              <a:ext uri="{FF2B5EF4-FFF2-40B4-BE49-F238E27FC236}">
                <a16:creationId xmlns:a16="http://schemas.microsoft.com/office/drawing/2014/main" id="{C6CF5FA6-5B77-3544-A10C-113648DE25C4}"/>
              </a:ext>
            </a:extLst>
          </p:cNvPr>
          <p:cNvPicPr>
            <a:picLocks noChangeAspect="1"/>
          </p:cNvPicPr>
          <p:nvPr/>
        </p:nvPicPr>
        <p:blipFill>
          <a:blip r:embed="rId2"/>
          <a:stretch>
            <a:fillRect/>
          </a:stretch>
        </p:blipFill>
        <p:spPr>
          <a:xfrm>
            <a:off x="8081564" y="1149322"/>
            <a:ext cx="3802550" cy="5043660"/>
          </a:xfrm>
          <a:prstGeom prst="rect">
            <a:avLst/>
          </a:prstGeom>
        </p:spPr>
      </p:pic>
      <p:sp>
        <p:nvSpPr>
          <p:cNvPr id="4" name="TextBox 3">
            <a:extLst>
              <a:ext uri="{FF2B5EF4-FFF2-40B4-BE49-F238E27FC236}">
                <a16:creationId xmlns:a16="http://schemas.microsoft.com/office/drawing/2014/main" id="{7F650DA5-1E1A-334F-82AE-68CC3AE404F2}"/>
              </a:ext>
            </a:extLst>
          </p:cNvPr>
          <p:cNvSpPr txBox="1"/>
          <p:nvPr/>
        </p:nvSpPr>
        <p:spPr>
          <a:xfrm>
            <a:off x="8575964" y="6230594"/>
            <a:ext cx="2892651" cy="369332"/>
          </a:xfrm>
          <a:prstGeom prst="rect">
            <a:avLst/>
          </a:prstGeom>
          <a:noFill/>
        </p:spPr>
        <p:txBody>
          <a:bodyPr wrap="none" rtlCol="0">
            <a:spAutoFit/>
          </a:bodyPr>
          <a:lstStyle/>
          <a:p>
            <a:r>
              <a:rPr lang="en-US" dirty="0">
                <a:hlinkClick r:id="rId3"/>
              </a:rPr>
              <a:t>Barrow &amp; Tenenbaum (1978)</a:t>
            </a:r>
            <a:endParaRPr lang="en-US" dirty="0"/>
          </a:p>
        </p:txBody>
      </p:sp>
    </p:spTree>
    <p:extLst>
      <p:ext uri="{BB962C8B-B14F-4D97-AF65-F5344CB8AC3E}">
        <p14:creationId xmlns:p14="http://schemas.microsoft.com/office/powerpoint/2010/main" val="372337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AAC0-ED80-7142-98DC-B6FA18A7ADA2}"/>
              </a:ext>
            </a:extLst>
          </p:cNvPr>
          <p:cNvSpPr>
            <a:spLocks noGrp="1"/>
          </p:cNvSpPr>
          <p:nvPr>
            <p:ph type="title"/>
          </p:nvPr>
        </p:nvSpPr>
        <p:spPr/>
        <p:txBody>
          <a:bodyPr/>
          <a:lstStyle/>
          <a:p>
            <a:r>
              <a:rPr lang="en-US" dirty="0"/>
              <a:t>1970s: Representation and recognition</a:t>
            </a:r>
          </a:p>
        </p:txBody>
      </p:sp>
      <p:sp>
        <p:nvSpPr>
          <p:cNvPr id="3" name="Content Placeholder 2">
            <a:extLst>
              <a:ext uri="{FF2B5EF4-FFF2-40B4-BE49-F238E27FC236}">
                <a16:creationId xmlns:a16="http://schemas.microsoft.com/office/drawing/2014/main" id="{2372CEF6-44E6-9742-B964-1D7D0C26CA8A}"/>
              </a:ext>
            </a:extLst>
          </p:cNvPr>
          <p:cNvSpPr>
            <a:spLocks noGrp="1"/>
          </p:cNvSpPr>
          <p:nvPr>
            <p:ph idx="1"/>
          </p:nvPr>
        </p:nvSpPr>
        <p:spPr>
          <a:xfrm>
            <a:off x="838199" y="1371600"/>
            <a:ext cx="11089341" cy="5178287"/>
          </a:xfrm>
        </p:spPr>
        <p:txBody>
          <a:bodyPr>
            <a:normAutofit lnSpcReduction="10000"/>
          </a:bodyPr>
          <a:lstStyle/>
          <a:p>
            <a:r>
              <a:rPr lang="en-US" dirty="0"/>
              <a:t>3D shape representation</a:t>
            </a:r>
          </a:p>
          <a:p>
            <a:pPr lvl="1"/>
            <a:r>
              <a:rPr lang="en-US" dirty="0"/>
              <a:t>Generalized cylinders: Binford et al. (1971, etc.)</a:t>
            </a:r>
          </a:p>
          <a:p>
            <a:r>
              <a:rPr lang="en-US" dirty="0"/>
              <a:t>Deformable templates:</a:t>
            </a:r>
            <a:r>
              <a:rPr lang="en-US" dirty="0">
                <a:sym typeface="Wingdings" pitchFamily="2" charset="2"/>
              </a:rPr>
              <a:t> </a:t>
            </a:r>
            <a:r>
              <a:rPr lang="en-US" dirty="0"/>
              <a:t>Fischler &amp; </a:t>
            </a:r>
            <a:r>
              <a:rPr lang="en-US" dirty="0" err="1"/>
              <a:t>Elschlager</a:t>
            </a:r>
            <a:r>
              <a:rPr lang="en-US" dirty="0"/>
              <a:t> (1973)</a:t>
            </a:r>
          </a:p>
          <a:p>
            <a:r>
              <a:rPr lang="en-US" dirty="0"/>
              <a:t>Syntactic/procedural recognition systems</a:t>
            </a:r>
          </a:p>
          <a:p>
            <a:pPr lvl="1"/>
            <a:r>
              <a:rPr lang="en-US" dirty="0"/>
              <a:t>Faces: </a:t>
            </a:r>
            <a:r>
              <a:rPr lang="en-US" dirty="0" err="1"/>
              <a:t>Kanade</a:t>
            </a:r>
            <a:r>
              <a:rPr lang="en-US" dirty="0"/>
              <a:t> (1973)</a:t>
            </a:r>
          </a:p>
          <a:p>
            <a:pPr lvl="1"/>
            <a:r>
              <a:rPr lang="en-US" dirty="0"/>
              <a:t>Scenes: </a:t>
            </a:r>
            <a:r>
              <a:rPr lang="en-US" dirty="0" err="1"/>
              <a:t>Yakimovsky</a:t>
            </a:r>
            <a:r>
              <a:rPr lang="en-US" dirty="0"/>
              <a:t> &amp; Feldman (1973), </a:t>
            </a:r>
            <a:br>
              <a:rPr lang="en-US" dirty="0"/>
            </a:br>
            <a:r>
              <a:rPr lang="en-US" dirty="0"/>
              <a:t>Hanson &amp; </a:t>
            </a:r>
            <a:r>
              <a:rPr lang="en-US" dirty="0" err="1"/>
              <a:t>Riseman</a:t>
            </a:r>
            <a:r>
              <a:rPr lang="en-US" dirty="0"/>
              <a:t> (1978), </a:t>
            </a:r>
            <a:r>
              <a:rPr lang="en-US" dirty="0" err="1"/>
              <a:t>Ohta</a:t>
            </a:r>
            <a:r>
              <a:rPr lang="en-US" dirty="0"/>
              <a:t> &amp; </a:t>
            </a:r>
            <a:r>
              <a:rPr lang="en-US" dirty="0" err="1"/>
              <a:t>Kanade</a:t>
            </a:r>
            <a:r>
              <a:rPr lang="en-US" dirty="0"/>
              <a:t> (1978)</a:t>
            </a:r>
          </a:p>
          <a:p>
            <a:pPr lvl="1"/>
            <a:r>
              <a:rPr lang="en-US" dirty="0"/>
              <a:t>Objects: Brooks (1979)</a:t>
            </a:r>
          </a:p>
          <a:p>
            <a:r>
              <a:rPr lang="en-US" dirty="0"/>
              <a:t>Relaxation labeling: Rosenfeld et al. (1976)</a:t>
            </a:r>
          </a:p>
          <a:p>
            <a:r>
              <a:rPr lang="en-US" dirty="0"/>
              <a:t>Texture recognition: </a:t>
            </a:r>
            <a:r>
              <a:rPr lang="en-US" dirty="0" err="1"/>
              <a:t>Julesz</a:t>
            </a:r>
            <a:r>
              <a:rPr lang="en-US" dirty="0"/>
              <a:t> (1960-1981), </a:t>
            </a:r>
            <a:r>
              <a:rPr lang="en-US" dirty="0" err="1"/>
              <a:t>Haralick</a:t>
            </a:r>
            <a:r>
              <a:rPr lang="en-US" dirty="0"/>
              <a:t> (1979), etc.</a:t>
            </a:r>
          </a:p>
          <a:p>
            <a:r>
              <a:rPr lang="en-US" dirty="0"/>
              <a:t>Pattern recognition</a:t>
            </a:r>
          </a:p>
          <a:p>
            <a:pPr lvl="1"/>
            <a:r>
              <a:rPr lang="en-US" dirty="0" err="1"/>
              <a:t>Duda</a:t>
            </a:r>
            <a:r>
              <a:rPr lang="en-US" dirty="0"/>
              <a:t> &amp; Hart textbook (1973), ICPR starts in 1973, TPAMI starts in 1979</a:t>
            </a:r>
          </a:p>
          <a:p>
            <a:endParaRPr lang="en-US" dirty="0"/>
          </a:p>
        </p:txBody>
      </p:sp>
      <p:pic>
        <p:nvPicPr>
          <p:cNvPr id="4" name="Picture 2">
            <a:extLst>
              <a:ext uri="{FF2B5EF4-FFF2-40B4-BE49-F238E27FC236}">
                <a16:creationId xmlns:a16="http://schemas.microsoft.com/office/drawing/2014/main" id="{FD15943B-6EA1-3C4F-95EC-4DF07C23A9B1}"/>
              </a:ext>
            </a:extLst>
          </p:cNvPr>
          <p:cNvPicPr>
            <a:picLocks noChangeAspect="1" noChangeArrowheads="1"/>
          </p:cNvPicPr>
          <p:nvPr/>
        </p:nvPicPr>
        <p:blipFill>
          <a:blip r:embed="rId2" cstate="print"/>
          <a:srcRect/>
          <a:stretch>
            <a:fillRect/>
          </a:stretch>
        </p:blipFill>
        <p:spPr bwMode="auto">
          <a:xfrm>
            <a:off x="8979061" y="1241222"/>
            <a:ext cx="2849868" cy="2097351"/>
          </a:xfrm>
          <a:prstGeom prst="rect">
            <a:avLst/>
          </a:prstGeom>
          <a:noFill/>
          <a:ln w="9525">
            <a:noFill/>
            <a:miter lim="800000"/>
            <a:headEnd/>
            <a:tailEnd/>
          </a:ln>
        </p:spPr>
      </p:pic>
      <p:sp>
        <p:nvSpPr>
          <p:cNvPr id="5" name="TextBox 4">
            <a:extLst>
              <a:ext uri="{FF2B5EF4-FFF2-40B4-BE49-F238E27FC236}">
                <a16:creationId xmlns:a16="http://schemas.microsoft.com/office/drawing/2014/main" id="{3936C73A-D693-BE41-BAA0-3DFA0876EDD0}"/>
              </a:ext>
            </a:extLst>
          </p:cNvPr>
          <p:cNvSpPr txBox="1"/>
          <p:nvPr/>
        </p:nvSpPr>
        <p:spPr>
          <a:xfrm>
            <a:off x="8980646" y="3427386"/>
            <a:ext cx="2766783" cy="369332"/>
          </a:xfrm>
          <a:prstGeom prst="rect">
            <a:avLst/>
          </a:prstGeom>
          <a:noFill/>
        </p:spPr>
        <p:txBody>
          <a:bodyPr wrap="none" rtlCol="0">
            <a:spAutoFit/>
          </a:bodyPr>
          <a:lstStyle/>
          <a:p>
            <a:r>
              <a:rPr lang="en-US" dirty="0">
                <a:hlinkClick r:id="rId3"/>
              </a:rPr>
              <a:t>Fischler &amp; </a:t>
            </a:r>
            <a:r>
              <a:rPr lang="en-US" dirty="0" err="1">
                <a:hlinkClick r:id="rId3"/>
              </a:rPr>
              <a:t>Elschlager</a:t>
            </a:r>
            <a:r>
              <a:rPr lang="en-US" dirty="0">
                <a:hlinkClick r:id="rId3"/>
              </a:rPr>
              <a:t> (1973)</a:t>
            </a:r>
            <a:endParaRPr lang="en-US" dirty="0"/>
          </a:p>
        </p:txBody>
      </p:sp>
    </p:spTree>
    <p:extLst>
      <p:ext uri="{BB962C8B-B14F-4D97-AF65-F5344CB8AC3E}">
        <p14:creationId xmlns:p14="http://schemas.microsoft.com/office/powerpoint/2010/main" val="401132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2107-2E35-AA4E-9B29-B5692B504956}"/>
              </a:ext>
            </a:extLst>
          </p:cNvPr>
          <p:cNvSpPr>
            <a:spLocks noGrp="1"/>
          </p:cNvSpPr>
          <p:nvPr>
            <p:ph type="title"/>
          </p:nvPr>
        </p:nvSpPr>
        <p:spPr/>
        <p:txBody>
          <a:bodyPr>
            <a:normAutofit/>
          </a:bodyPr>
          <a:lstStyle/>
          <a:p>
            <a:r>
              <a:rPr lang="en-US" dirty="0"/>
              <a:t>1980s: Progress on many fronts</a:t>
            </a:r>
          </a:p>
        </p:txBody>
      </p:sp>
      <p:sp>
        <p:nvSpPr>
          <p:cNvPr id="3" name="Content Placeholder 2">
            <a:extLst>
              <a:ext uri="{FF2B5EF4-FFF2-40B4-BE49-F238E27FC236}">
                <a16:creationId xmlns:a16="http://schemas.microsoft.com/office/drawing/2014/main" id="{23A58FBB-1C21-F14D-A614-D7FEDC4517CA}"/>
              </a:ext>
            </a:extLst>
          </p:cNvPr>
          <p:cNvSpPr>
            <a:spLocks noGrp="1"/>
          </p:cNvSpPr>
          <p:nvPr>
            <p:ph idx="1"/>
          </p:nvPr>
        </p:nvSpPr>
        <p:spPr/>
        <p:txBody>
          <a:bodyPr>
            <a:normAutofit fontScale="85000" lnSpcReduction="20000"/>
          </a:bodyPr>
          <a:lstStyle/>
          <a:p>
            <a:r>
              <a:rPr lang="en-US" dirty="0"/>
              <a:t>Optical flow and tracking</a:t>
            </a:r>
          </a:p>
          <a:p>
            <a:pPr lvl="1"/>
            <a:r>
              <a:rPr lang="en-US" dirty="0"/>
              <a:t>Horn &amp; </a:t>
            </a:r>
            <a:r>
              <a:rPr lang="en-US" dirty="0" err="1"/>
              <a:t>Schunck</a:t>
            </a:r>
            <a:r>
              <a:rPr lang="en-US" dirty="0"/>
              <a:t> (1981), Lucas &amp; </a:t>
            </a:r>
            <a:r>
              <a:rPr lang="en-US" dirty="0" err="1"/>
              <a:t>Kanade</a:t>
            </a:r>
            <a:r>
              <a:rPr lang="en-US" dirty="0"/>
              <a:t> (1981), etc.</a:t>
            </a:r>
          </a:p>
          <a:p>
            <a:r>
              <a:rPr lang="en-US" dirty="0"/>
              <a:t>“Definitive” detectors</a:t>
            </a:r>
          </a:p>
          <a:p>
            <a:pPr lvl="1"/>
            <a:r>
              <a:rPr lang="en-US" dirty="0"/>
              <a:t>Edges: Canny (1986) </a:t>
            </a:r>
          </a:p>
          <a:p>
            <a:pPr lvl="1"/>
            <a:r>
              <a:rPr lang="en-US" dirty="0"/>
              <a:t>Corners: Harris &amp; Stephens (1988)</a:t>
            </a:r>
          </a:p>
          <a:p>
            <a:r>
              <a:rPr lang="en-US" dirty="0"/>
              <a:t>Structure from motion</a:t>
            </a:r>
          </a:p>
          <a:p>
            <a:pPr lvl="1"/>
            <a:r>
              <a:rPr lang="en-US" dirty="0"/>
              <a:t>RANSAC: Fischler &amp; </a:t>
            </a:r>
            <a:r>
              <a:rPr lang="en-US" dirty="0" err="1"/>
              <a:t>Bolles</a:t>
            </a:r>
            <a:r>
              <a:rPr lang="en-US" dirty="0"/>
              <a:t> (1981)</a:t>
            </a:r>
          </a:p>
          <a:p>
            <a:pPr lvl="1"/>
            <a:r>
              <a:rPr lang="en-US" dirty="0"/>
              <a:t>Essential matrix: </a:t>
            </a:r>
            <a:r>
              <a:rPr lang="en-US" dirty="0" err="1"/>
              <a:t>Longuet</a:t>
            </a:r>
            <a:r>
              <a:rPr lang="en-US" dirty="0"/>
              <a:t>-Higgins (1981)</a:t>
            </a:r>
          </a:p>
          <a:p>
            <a:r>
              <a:rPr lang="en-US" dirty="0"/>
              <a:t>Markov Random Field models: </a:t>
            </a:r>
            <a:r>
              <a:rPr lang="en-US" dirty="0" err="1"/>
              <a:t>Geman</a:t>
            </a:r>
            <a:r>
              <a:rPr lang="en-US" dirty="0"/>
              <a:t> &amp; </a:t>
            </a:r>
            <a:r>
              <a:rPr lang="en-US" dirty="0" err="1"/>
              <a:t>Geman</a:t>
            </a:r>
            <a:r>
              <a:rPr lang="en-US" dirty="0"/>
              <a:t> (1984)</a:t>
            </a:r>
          </a:p>
          <a:p>
            <a:r>
              <a:rPr lang="en-US" dirty="0"/>
              <a:t>Image pyramids</a:t>
            </a:r>
          </a:p>
          <a:p>
            <a:pPr lvl="1"/>
            <a:r>
              <a:rPr lang="en-US" dirty="0" err="1"/>
              <a:t>Witkin</a:t>
            </a:r>
            <a:r>
              <a:rPr lang="en-US" dirty="0"/>
              <a:t> (1983), Burt &amp; Adelson (1984), </a:t>
            </a:r>
            <a:r>
              <a:rPr lang="en-US" dirty="0" err="1"/>
              <a:t>Koenderink</a:t>
            </a:r>
            <a:r>
              <a:rPr lang="en-US" dirty="0"/>
              <a:t> (1984), etc.</a:t>
            </a:r>
          </a:p>
          <a:p>
            <a:r>
              <a:rPr lang="en-US" dirty="0"/>
              <a:t>Segmentation by energy minimization</a:t>
            </a:r>
          </a:p>
          <a:p>
            <a:pPr lvl="1"/>
            <a:r>
              <a:rPr lang="en-US" dirty="0" err="1"/>
              <a:t>Kass</a:t>
            </a:r>
            <a:r>
              <a:rPr lang="en-US" dirty="0"/>
              <a:t>, </a:t>
            </a:r>
            <a:r>
              <a:rPr lang="en-US" dirty="0" err="1"/>
              <a:t>Witkin</a:t>
            </a:r>
            <a:r>
              <a:rPr lang="en-US" dirty="0"/>
              <a:t> &amp; </a:t>
            </a:r>
            <a:r>
              <a:rPr lang="en-US" dirty="0" err="1"/>
              <a:t>Terzopoulos</a:t>
            </a:r>
            <a:r>
              <a:rPr lang="en-US" dirty="0"/>
              <a:t> (1987), Mumford &amp; Shah (1989)</a:t>
            </a:r>
          </a:p>
          <a:p>
            <a:r>
              <a:rPr lang="en-US" dirty="0"/>
              <a:t>Active vision</a:t>
            </a:r>
          </a:p>
          <a:p>
            <a:pPr lvl="1"/>
            <a:r>
              <a:rPr lang="en-US" dirty="0" err="1"/>
              <a:t>Bajczy</a:t>
            </a:r>
            <a:r>
              <a:rPr lang="en-US" dirty="0"/>
              <a:t> (1985, 1988), </a:t>
            </a:r>
            <a:r>
              <a:rPr lang="en-US" dirty="0" err="1"/>
              <a:t>Dickmanns</a:t>
            </a:r>
            <a:r>
              <a:rPr lang="en-US" dirty="0"/>
              <a:t> (1988), Ballard (1989), etc.</a:t>
            </a:r>
          </a:p>
          <a:p>
            <a:endParaRPr lang="en-US" dirty="0"/>
          </a:p>
        </p:txBody>
      </p:sp>
      <p:pic>
        <p:nvPicPr>
          <p:cNvPr id="5" name="Picture 4">
            <a:extLst>
              <a:ext uri="{FF2B5EF4-FFF2-40B4-BE49-F238E27FC236}">
                <a16:creationId xmlns:a16="http://schemas.microsoft.com/office/drawing/2014/main" id="{F25BF87A-CADF-AD4E-8A9C-2E2745DE7B38}"/>
              </a:ext>
            </a:extLst>
          </p:cNvPr>
          <p:cNvPicPr>
            <a:picLocks noChangeAspect="1"/>
          </p:cNvPicPr>
          <p:nvPr/>
        </p:nvPicPr>
        <p:blipFill>
          <a:blip r:embed="rId2"/>
          <a:stretch>
            <a:fillRect/>
          </a:stretch>
        </p:blipFill>
        <p:spPr>
          <a:xfrm>
            <a:off x="8887691" y="941532"/>
            <a:ext cx="2309377" cy="2309377"/>
          </a:xfrm>
          <a:prstGeom prst="rect">
            <a:avLst/>
          </a:prstGeom>
        </p:spPr>
      </p:pic>
      <p:pic>
        <p:nvPicPr>
          <p:cNvPr id="7" name="Picture 6">
            <a:extLst>
              <a:ext uri="{FF2B5EF4-FFF2-40B4-BE49-F238E27FC236}">
                <a16:creationId xmlns:a16="http://schemas.microsoft.com/office/drawing/2014/main" id="{CF554773-BE55-F147-B57A-77F378F57024}"/>
              </a:ext>
            </a:extLst>
          </p:cNvPr>
          <p:cNvPicPr>
            <a:picLocks noChangeAspect="1"/>
          </p:cNvPicPr>
          <p:nvPr/>
        </p:nvPicPr>
        <p:blipFill>
          <a:blip r:embed="rId3"/>
          <a:stretch>
            <a:fillRect/>
          </a:stretch>
        </p:blipFill>
        <p:spPr>
          <a:xfrm>
            <a:off x="8887692" y="3436527"/>
            <a:ext cx="2309377" cy="2326961"/>
          </a:xfrm>
          <a:prstGeom prst="rect">
            <a:avLst/>
          </a:prstGeom>
        </p:spPr>
      </p:pic>
      <p:sp>
        <p:nvSpPr>
          <p:cNvPr id="8" name="TextBox 7">
            <a:extLst>
              <a:ext uri="{FF2B5EF4-FFF2-40B4-BE49-F238E27FC236}">
                <a16:creationId xmlns:a16="http://schemas.microsoft.com/office/drawing/2014/main" id="{9A309BC3-B66B-8D4B-AFDE-7EB56B8E4486}"/>
              </a:ext>
            </a:extLst>
          </p:cNvPr>
          <p:cNvSpPr txBox="1"/>
          <p:nvPr/>
        </p:nvSpPr>
        <p:spPr>
          <a:xfrm>
            <a:off x="8887691" y="5949106"/>
            <a:ext cx="2348720" cy="369332"/>
          </a:xfrm>
          <a:prstGeom prst="rect">
            <a:avLst/>
          </a:prstGeom>
          <a:noFill/>
        </p:spPr>
        <p:txBody>
          <a:bodyPr wrap="none" rtlCol="0">
            <a:spAutoFit/>
          </a:bodyPr>
          <a:lstStyle/>
          <a:p>
            <a:r>
              <a:rPr lang="en-US" dirty="0">
                <a:hlinkClick r:id="rId4"/>
              </a:rPr>
              <a:t>Horn &amp; </a:t>
            </a:r>
            <a:r>
              <a:rPr lang="en-US" dirty="0" err="1">
                <a:hlinkClick r:id="rId4"/>
              </a:rPr>
              <a:t>Schunck</a:t>
            </a:r>
            <a:r>
              <a:rPr lang="en-US" dirty="0">
                <a:hlinkClick r:id="rId4"/>
              </a:rPr>
              <a:t> (1981)</a:t>
            </a:r>
            <a:endParaRPr lang="en-US" dirty="0"/>
          </a:p>
        </p:txBody>
      </p:sp>
    </p:spTree>
    <p:extLst>
      <p:ext uri="{BB962C8B-B14F-4D97-AF65-F5344CB8AC3E}">
        <p14:creationId xmlns:p14="http://schemas.microsoft.com/office/powerpoint/2010/main" val="387885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2107-2E35-AA4E-9B29-B5692B504956}"/>
              </a:ext>
            </a:extLst>
          </p:cNvPr>
          <p:cNvSpPr>
            <a:spLocks noGrp="1"/>
          </p:cNvSpPr>
          <p:nvPr>
            <p:ph type="title"/>
          </p:nvPr>
        </p:nvSpPr>
        <p:spPr/>
        <p:txBody>
          <a:bodyPr>
            <a:normAutofit/>
          </a:bodyPr>
          <a:lstStyle/>
          <a:p>
            <a:r>
              <a:rPr lang="en-US" dirty="0"/>
              <a:t>1980s: The dead ends</a:t>
            </a:r>
          </a:p>
        </p:txBody>
      </p:sp>
      <p:sp>
        <p:nvSpPr>
          <p:cNvPr id="3" name="Content Placeholder 2">
            <a:extLst>
              <a:ext uri="{FF2B5EF4-FFF2-40B4-BE49-F238E27FC236}">
                <a16:creationId xmlns:a16="http://schemas.microsoft.com/office/drawing/2014/main" id="{23A58FBB-1C21-F14D-A614-D7FEDC4517CA}"/>
              </a:ext>
            </a:extLst>
          </p:cNvPr>
          <p:cNvSpPr>
            <a:spLocks noGrp="1"/>
          </p:cNvSpPr>
          <p:nvPr>
            <p:ph idx="1"/>
          </p:nvPr>
        </p:nvSpPr>
        <p:spPr>
          <a:xfrm>
            <a:off x="838200" y="1371600"/>
            <a:ext cx="6754091" cy="5178287"/>
          </a:xfrm>
        </p:spPr>
        <p:txBody>
          <a:bodyPr>
            <a:normAutofit/>
          </a:bodyPr>
          <a:lstStyle/>
          <a:p>
            <a:r>
              <a:rPr lang="en-US" dirty="0"/>
              <a:t>Alignment-based recognition</a:t>
            </a:r>
          </a:p>
          <a:p>
            <a:pPr lvl="1"/>
            <a:r>
              <a:rPr lang="en-US" dirty="0" err="1"/>
              <a:t>Faugeras</a:t>
            </a:r>
            <a:r>
              <a:rPr lang="en-US" dirty="0"/>
              <a:t> &amp; Hebert (1983), </a:t>
            </a:r>
            <a:r>
              <a:rPr lang="en-US" dirty="0" err="1"/>
              <a:t>Grimson</a:t>
            </a:r>
            <a:r>
              <a:rPr lang="en-US" dirty="0"/>
              <a:t> &amp; Lozano-Perez (1984), Lowe (1985), </a:t>
            </a:r>
            <a:r>
              <a:rPr lang="en-US" dirty="0" err="1"/>
              <a:t>Huttenlocher</a:t>
            </a:r>
            <a:r>
              <a:rPr lang="en-US" dirty="0"/>
              <a:t> &amp; Ullman (1987), etc.</a:t>
            </a:r>
          </a:p>
          <a:p>
            <a:r>
              <a:rPr lang="en-US" dirty="0"/>
              <a:t>Aspect graphs</a:t>
            </a:r>
          </a:p>
          <a:p>
            <a:pPr lvl="1"/>
            <a:r>
              <a:rPr lang="en-US" dirty="0" err="1"/>
              <a:t>Koenderink</a:t>
            </a:r>
            <a:r>
              <a:rPr lang="en-US" dirty="0"/>
              <a:t> &amp; Van </a:t>
            </a:r>
            <a:r>
              <a:rPr lang="en-US" dirty="0" err="1"/>
              <a:t>Doorn</a:t>
            </a:r>
            <a:r>
              <a:rPr lang="en-US" dirty="0"/>
              <a:t> (1979), Plantinga &amp; Dyer (1986), Hebert &amp; </a:t>
            </a:r>
            <a:r>
              <a:rPr lang="en-US" dirty="0" err="1"/>
              <a:t>Kanade</a:t>
            </a:r>
            <a:r>
              <a:rPr lang="en-US" dirty="0"/>
              <a:t> (1985), </a:t>
            </a:r>
            <a:r>
              <a:rPr lang="en-US" dirty="0" err="1"/>
              <a:t>Ikeuchi</a:t>
            </a:r>
            <a:r>
              <a:rPr lang="en-US" dirty="0"/>
              <a:t> &amp; </a:t>
            </a:r>
            <a:r>
              <a:rPr lang="en-US" dirty="0" err="1"/>
              <a:t>Kanade</a:t>
            </a:r>
            <a:r>
              <a:rPr lang="en-US" dirty="0"/>
              <a:t> (1988), </a:t>
            </a:r>
            <a:r>
              <a:rPr lang="en-US" dirty="0" err="1"/>
              <a:t>Gigus</a:t>
            </a:r>
            <a:r>
              <a:rPr lang="en-US" dirty="0"/>
              <a:t> &amp; Malik (1990)</a:t>
            </a:r>
          </a:p>
          <a:p>
            <a:r>
              <a:rPr lang="en-US" dirty="0"/>
              <a:t>Invariants: Mundy &amp; Zisserman (1992)</a:t>
            </a:r>
          </a:p>
          <a:p>
            <a:pPr marL="0" indent="0">
              <a:buNone/>
            </a:pPr>
            <a:endParaRPr lang="en-US" dirty="0"/>
          </a:p>
        </p:txBody>
      </p:sp>
      <p:pic>
        <p:nvPicPr>
          <p:cNvPr id="8" name="Picture 7">
            <a:extLst>
              <a:ext uri="{FF2B5EF4-FFF2-40B4-BE49-F238E27FC236}">
                <a16:creationId xmlns:a16="http://schemas.microsoft.com/office/drawing/2014/main" id="{F2E3E991-F41C-FB41-95DA-A1F2E6E005CF}"/>
              </a:ext>
            </a:extLst>
          </p:cNvPr>
          <p:cNvPicPr>
            <a:picLocks noChangeAspect="1"/>
          </p:cNvPicPr>
          <p:nvPr/>
        </p:nvPicPr>
        <p:blipFill>
          <a:blip r:embed="rId2"/>
          <a:stretch>
            <a:fillRect/>
          </a:stretch>
        </p:blipFill>
        <p:spPr>
          <a:xfrm>
            <a:off x="8169162" y="3815887"/>
            <a:ext cx="3388107" cy="2158178"/>
          </a:xfrm>
          <a:prstGeom prst="rect">
            <a:avLst/>
          </a:prstGeom>
        </p:spPr>
      </p:pic>
      <p:sp>
        <p:nvSpPr>
          <p:cNvPr id="9" name="TextBox 8">
            <a:extLst>
              <a:ext uri="{FF2B5EF4-FFF2-40B4-BE49-F238E27FC236}">
                <a16:creationId xmlns:a16="http://schemas.microsoft.com/office/drawing/2014/main" id="{F81995C2-EC61-BF4F-B53B-FE0AFEA2C78D}"/>
              </a:ext>
            </a:extLst>
          </p:cNvPr>
          <p:cNvSpPr txBox="1"/>
          <p:nvPr/>
        </p:nvSpPr>
        <p:spPr>
          <a:xfrm>
            <a:off x="9195069" y="5974065"/>
            <a:ext cx="2146742" cy="369332"/>
          </a:xfrm>
          <a:prstGeom prst="rect">
            <a:avLst/>
          </a:prstGeom>
          <a:noFill/>
        </p:spPr>
        <p:txBody>
          <a:bodyPr wrap="none" rtlCol="0">
            <a:spAutoFit/>
          </a:bodyPr>
          <a:lstStyle/>
          <a:p>
            <a:r>
              <a:rPr lang="en-US" dirty="0" err="1"/>
              <a:t>Gigus</a:t>
            </a:r>
            <a:r>
              <a:rPr lang="en-US" dirty="0"/>
              <a:t> &amp; Malik (1990)</a:t>
            </a:r>
          </a:p>
        </p:txBody>
      </p:sp>
      <p:grpSp>
        <p:nvGrpSpPr>
          <p:cNvPr id="10" name="Group 9">
            <a:extLst>
              <a:ext uri="{FF2B5EF4-FFF2-40B4-BE49-F238E27FC236}">
                <a16:creationId xmlns:a16="http://schemas.microsoft.com/office/drawing/2014/main" id="{609C992B-2B46-2F49-85D1-C96912138534}"/>
              </a:ext>
            </a:extLst>
          </p:cNvPr>
          <p:cNvGrpSpPr/>
          <p:nvPr/>
        </p:nvGrpSpPr>
        <p:grpSpPr>
          <a:xfrm>
            <a:off x="8720776" y="1087079"/>
            <a:ext cx="2119736" cy="2086355"/>
            <a:chOff x="4291585" y="3401567"/>
            <a:chExt cx="2782456" cy="2738639"/>
          </a:xfrm>
        </p:grpSpPr>
        <p:pic>
          <p:nvPicPr>
            <p:cNvPr id="11" name="Picture 10">
              <a:extLst>
                <a:ext uri="{FF2B5EF4-FFF2-40B4-BE49-F238E27FC236}">
                  <a16:creationId xmlns:a16="http://schemas.microsoft.com/office/drawing/2014/main" id="{EF0BE042-9FC5-754A-B057-E51A1C5502F2}"/>
                </a:ext>
              </a:extLst>
            </p:cNvPr>
            <p:cNvPicPr>
              <a:picLocks noChangeAspect="1"/>
            </p:cNvPicPr>
            <p:nvPr/>
          </p:nvPicPr>
          <p:blipFill>
            <a:blip r:embed="rId3"/>
            <a:stretch>
              <a:fillRect/>
            </a:stretch>
          </p:blipFill>
          <p:spPr>
            <a:xfrm>
              <a:off x="4291585" y="3401567"/>
              <a:ext cx="2782456" cy="2738639"/>
            </a:xfrm>
            <a:prstGeom prst="rect">
              <a:avLst/>
            </a:prstGeom>
          </p:spPr>
        </p:pic>
        <p:sp>
          <p:nvSpPr>
            <p:cNvPr id="12" name="Rectangle 11">
              <a:extLst>
                <a:ext uri="{FF2B5EF4-FFF2-40B4-BE49-F238E27FC236}">
                  <a16:creationId xmlns:a16="http://schemas.microsoft.com/office/drawing/2014/main" id="{6096AD32-92A9-9544-9560-095635FC86BE}"/>
                </a:ext>
              </a:extLst>
            </p:cNvPr>
            <p:cNvSpPr/>
            <p:nvPr/>
          </p:nvSpPr>
          <p:spPr>
            <a:xfrm>
              <a:off x="5559676" y="5852160"/>
              <a:ext cx="231524" cy="288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6EE9363C-7008-4A47-AD01-A7A736C774B8}"/>
              </a:ext>
            </a:extLst>
          </p:cNvPr>
          <p:cNvSpPr/>
          <p:nvPr/>
        </p:nvSpPr>
        <p:spPr>
          <a:xfrm>
            <a:off x="8207489" y="3021298"/>
            <a:ext cx="3146311" cy="369332"/>
          </a:xfrm>
          <a:prstGeom prst="rect">
            <a:avLst/>
          </a:prstGeom>
        </p:spPr>
        <p:txBody>
          <a:bodyPr wrap="none">
            <a:spAutoFit/>
          </a:bodyPr>
          <a:lstStyle/>
          <a:p>
            <a:r>
              <a:rPr lang="en-US" dirty="0" err="1"/>
              <a:t>Grimson</a:t>
            </a:r>
            <a:r>
              <a:rPr lang="en-US" dirty="0"/>
              <a:t> &amp; Lozano-Perez (1984)</a:t>
            </a:r>
          </a:p>
        </p:txBody>
      </p:sp>
    </p:spTree>
    <p:extLst>
      <p:ext uri="{BB962C8B-B14F-4D97-AF65-F5344CB8AC3E}">
        <p14:creationId xmlns:p14="http://schemas.microsoft.com/office/powerpoint/2010/main" val="2768019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2107-2E35-AA4E-9B29-B5692B504956}"/>
              </a:ext>
            </a:extLst>
          </p:cNvPr>
          <p:cNvSpPr>
            <a:spLocks noGrp="1"/>
          </p:cNvSpPr>
          <p:nvPr>
            <p:ph type="title"/>
          </p:nvPr>
        </p:nvSpPr>
        <p:spPr/>
        <p:txBody>
          <a:bodyPr>
            <a:normAutofit/>
          </a:bodyPr>
          <a:lstStyle/>
          <a:p>
            <a:r>
              <a:rPr lang="en-US" dirty="0"/>
              <a:t>1980s: Milestones</a:t>
            </a:r>
          </a:p>
        </p:txBody>
      </p:sp>
      <p:sp>
        <p:nvSpPr>
          <p:cNvPr id="3" name="Content Placeholder 2">
            <a:extLst>
              <a:ext uri="{FF2B5EF4-FFF2-40B4-BE49-F238E27FC236}">
                <a16:creationId xmlns:a16="http://schemas.microsoft.com/office/drawing/2014/main" id="{23A58FBB-1C21-F14D-A614-D7FEDC4517CA}"/>
              </a:ext>
            </a:extLst>
          </p:cNvPr>
          <p:cNvSpPr>
            <a:spLocks noGrp="1"/>
          </p:cNvSpPr>
          <p:nvPr>
            <p:ph idx="1"/>
          </p:nvPr>
        </p:nvSpPr>
        <p:spPr/>
        <p:txBody>
          <a:bodyPr>
            <a:normAutofit/>
          </a:bodyPr>
          <a:lstStyle/>
          <a:p>
            <a:r>
              <a:rPr lang="en-US" dirty="0"/>
              <a:t>1983: First CVPR</a:t>
            </a:r>
          </a:p>
          <a:p>
            <a:r>
              <a:rPr lang="en-US" dirty="0"/>
              <a:t>1987: First ICCV, IJCV</a:t>
            </a:r>
          </a:p>
          <a:p>
            <a:r>
              <a:rPr lang="en-US" dirty="0"/>
              <a:t>Books: Marr (1982), Ballard &amp; Brown (1982), Horn (1986)</a:t>
            </a:r>
          </a:p>
        </p:txBody>
      </p:sp>
      <p:pic>
        <p:nvPicPr>
          <p:cNvPr id="4" name="Picture 3">
            <a:extLst>
              <a:ext uri="{FF2B5EF4-FFF2-40B4-BE49-F238E27FC236}">
                <a16:creationId xmlns:a16="http://schemas.microsoft.com/office/drawing/2014/main" id="{BACBCD91-B69F-0944-B93E-0434B3663623}"/>
              </a:ext>
            </a:extLst>
          </p:cNvPr>
          <p:cNvPicPr>
            <a:picLocks noChangeAspect="1"/>
          </p:cNvPicPr>
          <p:nvPr/>
        </p:nvPicPr>
        <p:blipFill>
          <a:blip r:embed="rId2"/>
          <a:stretch>
            <a:fillRect/>
          </a:stretch>
        </p:blipFill>
        <p:spPr>
          <a:xfrm>
            <a:off x="5051120" y="3422484"/>
            <a:ext cx="2160656" cy="2978010"/>
          </a:xfrm>
          <a:prstGeom prst="rect">
            <a:avLst/>
          </a:prstGeom>
        </p:spPr>
      </p:pic>
      <p:pic>
        <p:nvPicPr>
          <p:cNvPr id="5" name="Picture 4">
            <a:extLst>
              <a:ext uri="{FF2B5EF4-FFF2-40B4-BE49-F238E27FC236}">
                <a16:creationId xmlns:a16="http://schemas.microsoft.com/office/drawing/2014/main" id="{B2ED5D53-A2CF-3C42-8653-5CC6BCEDAF54}"/>
              </a:ext>
            </a:extLst>
          </p:cNvPr>
          <p:cNvPicPr>
            <a:picLocks noChangeAspect="1"/>
          </p:cNvPicPr>
          <p:nvPr/>
        </p:nvPicPr>
        <p:blipFill>
          <a:blip r:embed="rId3"/>
          <a:stretch>
            <a:fillRect/>
          </a:stretch>
        </p:blipFill>
        <p:spPr>
          <a:xfrm>
            <a:off x="7669630" y="3422484"/>
            <a:ext cx="2160656" cy="3003312"/>
          </a:xfrm>
          <a:prstGeom prst="rect">
            <a:avLst/>
          </a:prstGeom>
        </p:spPr>
      </p:pic>
      <p:pic>
        <p:nvPicPr>
          <p:cNvPr id="6" name="Picture 5">
            <a:extLst>
              <a:ext uri="{FF2B5EF4-FFF2-40B4-BE49-F238E27FC236}">
                <a16:creationId xmlns:a16="http://schemas.microsoft.com/office/drawing/2014/main" id="{3AAE3DC5-42E7-954A-B2CB-85AF38D2B77F}"/>
              </a:ext>
            </a:extLst>
          </p:cNvPr>
          <p:cNvPicPr>
            <a:picLocks noChangeAspect="1"/>
          </p:cNvPicPr>
          <p:nvPr/>
        </p:nvPicPr>
        <p:blipFill>
          <a:blip r:embed="rId4"/>
          <a:stretch>
            <a:fillRect/>
          </a:stretch>
        </p:blipFill>
        <p:spPr>
          <a:xfrm>
            <a:off x="2421766" y="3422483"/>
            <a:ext cx="2131817" cy="3003313"/>
          </a:xfrm>
          <a:prstGeom prst="rect">
            <a:avLst/>
          </a:prstGeom>
          <a:ln>
            <a:solidFill>
              <a:schemeClr val="accent2">
                <a:lumMod val="50000"/>
              </a:schemeClr>
            </a:solidFill>
          </a:ln>
        </p:spPr>
      </p:pic>
    </p:spTree>
    <p:extLst>
      <p:ext uri="{BB962C8B-B14F-4D97-AF65-F5344CB8AC3E}">
        <p14:creationId xmlns:p14="http://schemas.microsoft.com/office/powerpoint/2010/main" val="69148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2107-2E35-AA4E-9B29-B5692B504956}"/>
              </a:ext>
            </a:extLst>
          </p:cNvPr>
          <p:cNvSpPr>
            <a:spLocks noGrp="1"/>
          </p:cNvSpPr>
          <p:nvPr>
            <p:ph type="title"/>
          </p:nvPr>
        </p:nvSpPr>
        <p:spPr/>
        <p:txBody>
          <a:bodyPr>
            <a:normAutofit/>
          </a:bodyPr>
          <a:lstStyle/>
          <a:p>
            <a:r>
              <a:rPr lang="en-US" dirty="0"/>
              <a:t>1980s: Meanwhile…</a:t>
            </a:r>
          </a:p>
        </p:txBody>
      </p:sp>
      <p:sp>
        <p:nvSpPr>
          <p:cNvPr id="3" name="Content Placeholder 2">
            <a:extLst>
              <a:ext uri="{FF2B5EF4-FFF2-40B4-BE49-F238E27FC236}">
                <a16:creationId xmlns:a16="http://schemas.microsoft.com/office/drawing/2014/main" id="{23A58FBB-1C21-F14D-A614-D7FEDC4517CA}"/>
              </a:ext>
            </a:extLst>
          </p:cNvPr>
          <p:cNvSpPr>
            <a:spLocks noGrp="1"/>
          </p:cNvSpPr>
          <p:nvPr>
            <p:ph idx="1"/>
          </p:nvPr>
        </p:nvSpPr>
        <p:spPr>
          <a:xfrm>
            <a:off x="838200" y="1371600"/>
            <a:ext cx="7041776" cy="5178287"/>
          </a:xfrm>
        </p:spPr>
        <p:txBody>
          <a:bodyPr>
            <a:normAutofit/>
          </a:bodyPr>
          <a:lstStyle/>
          <a:p>
            <a:r>
              <a:rPr lang="en-US" dirty="0" err="1"/>
              <a:t>Neocognitron</a:t>
            </a:r>
            <a:r>
              <a:rPr lang="en-US" dirty="0"/>
              <a:t>: Fukushima (1980)</a:t>
            </a:r>
          </a:p>
          <a:p>
            <a:pPr lvl="1"/>
            <a:r>
              <a:rPr lang="en-US" dirty="0">
                <a:hlinkClick r:id="rId2"/>
              </a:rPr>
              <a:t>Video</a:t>
            </a:r>
            <a:r>
              <a:rPr lang="en-US" dirty="0"/>
              <a:t> (</a:t>
            </a:r>
            <a:r>
              <a:rPr lang="en-US" dirty="0">
                <a:hlinkClick r:id="rId3"/>
              </a:rPr>
              <a:t>short version</a:t>
            </a:r>
            <a:r>
              <a:rPr lang="en-US" dirty="0"/>
              <a:t>)</a:t>
            </a:r>
          </a:p>
          <a:p>
            <a:r>
              <a:rPr lang="en-US" dirty="0"/>
              <a:t>Back-propagation: </a:t>
            </a:r>
            <a:r>
              <a:rPr lang="en-US" dirty="0" err="1"/>
              <a:t>Rumelhart</a:t>
            </a:r>
            <a:r>
              <a:rPr lang="en-US" dirty="0"/>
              <a:t>, Hinton &amp; Williams (1986)</a:t>
            </a:r>
          </a:p>
          <a:p>
            <a:pPr lvl="1"/>
            <a:r>
              <a:rPr lang="en-US" dirty="0"/>
              <a:t>Origins in control theory and optimization: Kelley (1960), Dreyfus (1962), Bryson &amp; Ho (1969), </a:t>
            </a:r>
            <a:r>
              <a:rPr lang="en-US" dirty="0" err="1"/>
              <a:t>Linnainmaa</a:t>
            </a:r>
            <a:r>
              <a:rPr lang="en-US" dirty="0"/>
              <a:t> (1970)</a:t>
            </a:r>
          </a:p>
          <a:p>
            <a:pPr lvl="1"/>
            <a:r>
              <a:rPr lang="en-US" dirty="0"/>
              <a:t>Application to neural networks: </a:t>
            </a:r>
            <a:r>
              <a:rPr lang="en-US" dirty="0" err="1"/>
              <a:t>Werbos</a:t>
            </a:r>
            <a:r>
              <a:rPr lang="en-US" dirty="0"/>
              <a:t> (1974)</a:t>
            </a:r>
          </a:p>
          <a:p>
            <a:r>
              <a:rPr lang="en-US" dirty="0"/>
              <a:t>Parallel Distributed Processing: </a:t>
            </a:r>
            <a:r>
              <a:rPr lang="en-US" dirty="0" err="1"/>
              <a:t>Rumelhart</a:t>
            </a:r>
            <a:r>
              <a:rPr lang="en-US" dirty="0"/>
              <a:t> et al. (1987)</a:t>
            </a:r>
          </a:p>
          <a:p>
            <a:r>
              <a:rPr lang="en-US" dirty="0"/>
              <a:t>Neural networks for digit recognition: </a:t>
            </a:r>
            <a:r>
              <a:rPr lang="en-US" dirty="0" err="1"/>
              <a:t>LeCun</a:t>
            </a:r>
            <a:r>
              <a:rPr lang="en-US" dirty="0"/>
              <a:t> et al. (1989)</a:t>
            </a:r>
          </a:p>
        </p:txBody>
      </p:sp>
      <p:pic>
        <p:nvPicPr>
          <p:cNvPr id="4" name="Picture 3">
            <a:extLst>
              <a:ext uri="{FF2B5EF4-FFF2-40B4-BE49-F238E27FC236}">
                <a16:creationId xmlns:a16="http://schemas.microsoft.com/office/drawing/2014/main" id="{BC8DCDC2-B6EF-B048-A7CC-5704765BF08A}"/>
              </a:ext>
            </a:extLst>
          </p:cNvPr>
          <p:cNvPicPr>
            <a:picLocks noChangeAspect="1"/>
          </p:cNvPicPr>
          <p:nvPr/>
        </p:nvPicPr>
        <p:blipFill>
          <a:blip r:embed="rId4"/>
          <a:stretch>
            <a:fillRect/>
          </a:stretch>
        </p:blipFill>
        <p:spPr>
          <a:xfrm>
            <a:off x="8387229" y="1956784"/>
            <a:ext cx="3432736" cy="2379885"/>
          </a:xfrm>
          <a:prstGeom prst="rect">
            <a:avLst/>
          </a:prstGeom>
        </p:spPr>
      </p:pic>
      <p:sp>
        <p:nvSpPr>
          <p:cNvPr id="6" name="Rectangle 5">
            <a:extLst>
              <a:ext uri="{FF2B5EF4-FFF2-40B4-BE49-F238E27FC236}">
                <a16:creationId xmlns:a16="http://schemas.microsoft.com/office/drawing/2014/main" id="{A487F726-0D0B-2B4E-80A7-9FDC97C0F7FE}"/>
              </a:ext>
            </a:extLst>
          </p:cNvPr>
          <p:cNvSpPr/>
          <p:nvPr/>
        </p:nvSpPr>
        <p:spPr>
          <a:xfrm>
            <a:off x="9496945" y="4532807"/>
            <a:ext cx="1856855" cy="369332"/>
          </a:xfrm>
          <a:prstGeom prst="rect">
            <a:avLst/>
          </a:prstGeom>
        </p:spPr>
        <p:txBody>
          <a:bodyPr wrap="none">
            <a:spAutoFit/>
          </a:bodyPr>
          <a:lstStyle/>
          <a:p>
            <a:r>
              <a:rPr lang="en-US" dirty="0"/>
              <a:t>Fukushima (1980)</a:t>
            </a:r>
          </a:p>
        </p:txBody>
      </p:sp>
    </p:spTree>
    <p:extLst>
      <p:ext uri="{BB962C8B-B14F-4D97-AF65-F5344CB8AC3E}">
        <p14:creationId xmlns:p14="http://schemas.microsoft.com/office/powerpoint/2010/main" val="8576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2107-2E35-AA4E-9B29-B5692B504956}"/>
              </a:ext>
            </a:extLst>
          </p:cNvPr>
          <p:cNvSpPr>
            <a:spLocks noGrp="1"/>
          </p:cNvSpPr>
          <p:nvPr>
            <p:ph type="title"/>
          </p:nvPr>
        </p:nvSpPr>
        <p:spPr>
          <a:xfrm>
            <a:off x="838199" y="365125"/>
            <a:ext cx="10823713" cy="867327"/>
          </a:xfrm>
        </p:spPr>
        <p:txBody>
          <a:bodyPr>
            <a:normAutofit/>
          </a:bodyPr>
          <a:lstStyle/>
          <a:p>
            <a:r>
              <a:rPr lang="en-US" dirty="0"/>
              <a:t>1990s: Geometry reigns</a:t>
            </a:r>
          </a:p>
        </p:txBody>
      </p:sp>
      <p:sp>
        <p:nvSpPr>
          <p:cNvPr id="3" name="Content Placeholder 2">
            <a:extLst>
              <a:ext uri="{FF2B5EF4-FFF2-40B4-BE49-F238E27FC236}">
                <a16:creationId xmlns:a16="http://schemas.microsoft.com/office/drawing/2014/main" id="{23A58FBB-1C21-F14D-A614-D7FEDC4517CA}"/>
              </a:ext>
            </a:extLst>
          </p:cNvPr>
          <p:cNvSpPr>
            <a:spLocks noGrp="1"/>
          </p:cNvSpPr>
          <p:nvPr>
            <p:ph idx="1"/>
          </p:nvPr>
        </p:nvSpPr>
        <p:spPr>
          <a:xfrm>
            <a:off x="838200" y="1371600"/>
            <a:ext cx="7714129" cy="5486400"/>
          </a:xfrm>
        </p:spPr>
        <p:txBody>
          <a:bodyPr>
            <a:normAutofit/>
          </a:bodyPr>
          <a:lstStyle/>
          <a:p>
            <a:r>
              <a:rPr lang="en-US" dirty="0"/>
              <a:t>Fundamental matrix: </a:t>
            </a:r>
            <a:r>
              <a:rPr lang="en-US" dirty="0" err="1"/>
              <a:t>Faugeras</a:t>
            </a:r>
            <a:r>
              <a:rPr lang="en-US" dirty="0"/>
              <a:t> (1992)</a:t>
            </a:r>
          </a:p>
          <a:p>
            <a:r>
              <a:rPr lang="en-US" dirty="0"/>
              <a:t>Normalized 8-point algorithm: Hartley (1997)</a:t>
            </a:r>
          </a:p>
          <a:p>
            <a:r>
              <a:rPr lang="en-US" dirty="0"/>
              <a:t>RANSAC for robust fundamental matrix estimation: Torr &amp; Murray (1997)</a:t>
            </a:r>
          </a:p>
          <a:p>
            <a:r>
              <a:rPr lang="en-US" dirty="0"/>
              <a:t>Bundle adjustment: </a:t>
            </a:r>
            <a:r>
              <a:rPr lang="en-US" dirty="0" err="1"/>
              <a:t>Triggs</a:t>
            </a:r>
            <a:r>
              <a:rPr lang="en-US" dirty="0"/>
              <a:t> et al. (1999)</a:t>
            </a:r>
          </a:p>
          <a:p>
            <a:r>
              <a:rPr lang="en-US" dirty="0"/>
              <a:t>Hartley &amp; Zisserman book (2000)</a:t>
            </a:r>
          </a:p>
          <a:p>
            <a:r>
              <a:rPr lang="en-US" dirty="0"/>
              <a:t>Projective structure from motion: </a:t>
            </a:r>
            <a:r>
              <a:rPr lang="en-US" dirty="0" err="1"/>
              <a:t>Faugeras</a:t>
            </a:r>
            <a:r>
              <a:rPr lang="en-US" dirty="0"/>
              <a:t> and Luong (2001)</a:t>
            </a:r>
          </a:p>
          <a:p>
            <a:endParaRPr lang="en-US" dirty="0"/>
          </a:p>
        </p:txBody>
      </p:sp>
      <p:pic>
        <p:nvPicPr>
          <p:cNvPr id="5" name="Picture 4">
            <a:extLst>
              <a:ext uri="{FF2B5EF4-FFF2-40B4-BE49-F238E27FC236}">
                <a16:creationId xmlns:a16="http://schemas.microsoft.com/office/drawing/2014/main" id="{81CDC999-D1E2-1C4B-BE71-FE85A9B8F67F}"/>
              </a:ext>
            </a:extLst>
          </p:cNvPr>
          <p:cNvPicPr>
            <a:picLocks noChangeAspect="1"/>
          </p:cNvPicPr>
          <p:nvPr/>
        </p:nvPicPr>
        <p:blipFill>
          <a:blip r:embed="rId2"/>
          <a:stretch>
            <a:fillRect/>
          </a:stretch>
        </p:blipFill>
        <p:spPr>
          <a:xfrm>
            <a:off x="8759164" y="1371600"/>
            <a:ext cx="2692041" cy="3851564"/>
          </a:xfrm>
          <a:prstGeom prst="rect">
            <a:avLst/>
          </a:prstGeom>
        </p:spPr>
      </p:pic>
    </p:spTree>
    <p:extLst>
      <p:ext uri="{BB962C8B-B14F-4D97-AF65-F5344CB8AC3E}">
        <p14:creationId xmlns:p14="http://schemas.microsoft.com/office/powerpoint/2010/main" val="2920335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8103-DCC9-6346-9C27-73D48A13FB76}"/>
              </a:ext>
            </a:extLst>
          </p:cNvPr>
          <p:cNvSpPr>
            <a:spLocks noGrp="1"/>
          </p:cNvSpPr>
          <p:nvPr>
            <p:ph type="title"/>
          </p:nvPr>
        </p:nvSpPr>
        <p:spPr>
          <a:xfrm>
            <a:off x="838200" y="365125"/>
            <a:ext cx="11075504" cy="867327"/>
          </a:xfrm>
        </p:spPr>
        <p:txBody>
          <a:bodyPr>
            <a:normAutofit/>
          </a:bodyPr>
          <a:lstStyle/>
          <a:p>
            <a:r>
              <a:rPr lang="en-US" dirty="0"/>
              <a:t>1990s: Data enters the scene</a:t>
            </a:r>
          </a:p>
        </p:txBody>
      </p:sp>
      <p:sp>
        <p:nvSpPr>
          <p:cNvPr id="3" name="Content Placeholder 2">
            <a:extLst>
              <a:ext uri="{FF2B5EF4-FFF2-40B4-BE49-F238E27FC236}">
                <a16:creationId xmlns:a16="http://schemas.microsoft.com/office/drawing/2014/main" id="{9EBF0764-0EDD-FB40-868A-0757E48E03DB}"/>
              </a:ext>
            </a:extLst>
          </p:cNvPr>
          <p:cNvSpPr>
            <a:spLocks noGrp="1"/>
          </p:cNvSpPr>
          <p:nvPr>
            <p:ph idx="1"/>
          </p:nvPr>
        </p:nvSpPr>
        <p:spPr>
          <a:xfrm>
            <a:off x="838200" y="1371600"/>
            <a:ext cx="9206345" cy="5486400"/>
          </a:xfrm>
        </p:spPr>
        <p:txBody>
          <a:bodyPr>
            <a:normAutofit fontScale="77500" lnSpcReduction="20000"/>
          </a:bodyPr>
          <a:lstStyle/>
          <a:p>
            <a:r>
              <a:rPr lang="en-US" dirty="0"/>
              <a:t>Appearance-based models: Turk &amp; Pentland (1991), </a:t>
            </a:r>
            <a:r>
              <a:rPr lang="en-US" dirty="0" err="1"/>
              <a:t>Murase</a:t>
            </a:r>
            <a:r>
              <a:rPr lang="en-US" dirty="0"/>
              <a:t> &amp; </a:t>
            </a:r>
            <a:r>
              <a:rPr lang="en-US" dirty="0" err="1"/>
              <a:t>Nayar</a:t>
            </a:r>
            <a:r>
              <a:rPr lang="en-US" dirty="0"/>
              <a:t> (1995)</a:t>
            </a:r>
          </a:p>
          <a:p>
            <a:r>
              <a:rPr lang="en-US" dirty="0" err="1"/>
              <a:t>Keypoint</a:t>
            </a:r>
            <a:r>
              <a:rPr lang="en-US" dirty="0"/>
              <a:t>-based image indexing</a:t>
            </a:r>
          </a:p>
          <a:p>
            <a:pPr lvl="1"/>
            <a:r>
              <a:rPr lang="en-US" dirty="0"/>
              <a:t>Schmid &amp; Mohr (1996), Lowe (1999)</a:t>
            </a:r>
          </a:p>
          <a:p>
            <a:r>
              <a:rPr lang="en-US" dirty="0"/>
              <a:t>Constellation models for object categories</a:t>
            </a:r>
          </a:p>
          <a:p>
            <a:pPr lvl="1"/>
            <a:r>
              <a:rPr lang="en-US" dirty="0">
                <a:latin typeface="Arial" panose="020B0604020202020204" pitchFamily="34" charset="0"/>
                <a:cs typeface="Arial" panose="020B0604020202020204" pitchFamily="34" charset="0"/>
              </a:rPr>
              <a:t>Burl, Weber &amp; </a:t>
            </a:r>
            <a:r>
              <a:rPr lang="en-US" dirty="0" err="1">
                <a:latin typeface="Arial" panose="020B0604020202020204" pitchFamily="34" charset="0"/>
                <a:cs typeface="Arial" panose="020B0604020202020204" pitchFamily="34" charset="0"/>
              </a:rPr>
              <a:t>Perona</a:t>
            </a:r>
            <a:r>
              <a:rPr lang="en-US" dirty="0">
                <a:latin typeface="Arial" panose="020B0604020202020204" pitchFamily="34" charset="0"/>
                <a:cs typeface="Arial" panose="020B0604020202020204" pitchFamily="34" charset="0"/>
              </a:rPr>
              <a:t> (1998), Weber, Welling &amp; </a:t>
            </a:r>
            <a:r>
              <a:rPr lang="en-US" dirty="0" err="1">
                <a:latin typeface="Arial" panose="020B0604020202020204" pitchFamily="34" charset="0"/>
                <a:cs typeface="Arial" panose="020B0604020202020204" pitchFamily="34" charset="0"/>
              </a:rPr>
              <a:t>Perona</a:t>
            </a:r>
            <a:r>
              <a:rPr lang="en-US" dirty="0">
                <a:latin typeface="Arial" panose="020B0604020202020204" pitchFamily="34" charset="0"/>
                <a:cs typeface="Arial" panose="020B0604020202020204" pitchFamily="34" charset="0"/>
              </a:rPr>
              <a:t> (2000)</a:t>
            </a:r>
            <a:endParaRPr lang="en-US" dirty="0"/>
          </a:p>
          <a:p>
            <a:r>
              <a:rPr lang="en-US" dirty="0"/>
              <a:t>First sustained use of classifiers and negative data</a:t>
            </a:r>
          </a:p>
          <a:p>
            <a:pPr lvl="1"/>
            <a:r>
              <a:rPr lang="en-US" dirty="0"/>
              <a:t>Face detectors: Rowley, </a:t>
            </a:r>
            <a:r>
              <a:rPr lang="en-US" dirty="0" err="1"/>
              <a:t>Baluja</a:t>
            </a:r>
            <a:r>
              <a:rPr lang="en-US" dirty="0"/>
              <a:t> &amp; </a:t>
            </a:r>
            <a:r>
              <a:rPr lang="en-US" dirty="0" err="1"/>
              <a:t>Kanade</a:t>
            </a:r>
            <a:r>
              <a:rPr lang="en-US" dirty="0"/>
              <a:t> (1996), Osuna, Freund &amp; </a:t>
            </a:r>
            <a:r>
              <a:rPr lang="en-US" dirty="0" err="1"/>
              <a:t>Girosi</a:t>
            </a:r>
            <a:r>
              <a:rPr lang="en-US" dirty="0"/>
              <a:t> (1997), </a:t>
            </a:r>
            <a:br>
              <a:rPr lang="en-US" dirty="0"/>
            </a:br>
            <a:r>
              <a:rPr lang="en-US" dirty="0"/>
              <a:t>Schneiderman &amp; </a:t>
            </a:r>
            <a:r>
              <a:rPr lang="en-US" dirty="0" err="1"/>
              <a:t>Kanade</a:t>
            </a:r>
            <a:r>
              <a:rPr lang="en-US" dirty="0"/>
              <a:t> (1998), Viola &amp; Jones (2001)</a:t>
            </a:r>
          </a:p>
          <a:p>
            <a:pPr lvl="1"/>
            <a:r>
              <a:rPr lang="en-US" dirty="0"/>
              <a:t>Convolutional nets: </a:t>
            </a:r>
            <a:r>
              <a:rPr lang="en-US" dirty="0" err="1"/>
              <a:t>LeCun</a:t>
            </a:r>
            <a:r>
              <a:rPr lang="en-US" dirty="0"/>
              <a:t> et al. (1998)</a:t>
            </a:r>
          </a:p>
          <a:p>
            <a:r>
              <a:rPr lang="en-US" dirty="0"/>
              <a:t>Segmentation</a:t>
            </a:r>
          </a:p>
          <a:p>
            <a:pPr lvl="1"/>
            <a:r>
              <a:rPr lang="en-US" dirty="0"/>
              <a:t>Graph cuts: </a:t>
            </a:r>
            <a:r>
              <a:rPr lang="en-US" dirty="0" err="1"/>
              <a:t>Boykov</a:t>
            </a:r>
            <a:r>
              <a:rPr lang="en-US" dirty="0"/>
              <a:t>, </a:t>
            </a:r>
            <a:r>
              <a:rPr lang="en-US" dirty="0" err="1"/>
              <a:t>Veksler</a:t>
            </a:r>
            <a:r>
              <a:rPr lang="en-US" dirty="0"/>
              <a:t> &amp; </a:t>
            </a:r>
            <a:r>
              <a:rPr lang="en-US" dirty="0" err="1"/>
              <a:t>Zabih</a:t>
            </a:r>
            <a:r>
              <a:rPr lang="en-US" dirty="0"/>
              <a:t> (1998)</a:t>
            </a:r>
          </a:p>
          <a:p>
            <a:pPr lvl="1"/>
            <a:r>
              <a:rPr lang="en-US" dirty="0"/>
              <a:t>Normalized cuts: Shi &amp; Malik (2000)</a:t>
            </a:r>
          </a:p>
          <a:p>
            <a:pPr lvl="1"/>
            <a:r>
              <a:rPr lang="en-US" dirty="0"/>
              <a:t>Berkeley segmentation dataset: Martin et al. (2001)</a:t>
            </a:r>
          </a:p>
          <a:p>
            <a:r>
              <a:rPr lang="en-US" dirty="0"/>
              <a:t>Optical flow</a:t>
            </a:r>
          </a:p>
          <a:p>
            <a:pPr lvl="1"/>
            <a:r>
              <a:rPr lang="en-US" dirty="0"/>
              <a:t>Adelson &amp; Wang (1993), Black &amp; </a:t>
            </a:r>
            <a:r>
              <a:rPr lang="en-US" dirty="0" err="1"/>
              <a:t>Anandan</a:t>
            </a:r>
            <a:r>
              <a:rPr lang="en-US" dirty="0"/>
              <a:t> (1993)</a:t>
            </a:r>
          </a:p>
          <a:p>
            <a:r>
              <a:rPr lang="en-US" dirty="0"/>
              <a:t>Tracking of complicated shapes</a:t>
            </a:r>
          </a:p>
          <a:p>
            <a:pPr lvl="1"/>
            <a:r>
              <a:rPr lang="en-US" dirty="0" err="1"/>
              <a:t>Bregler</a:t>
            </a:r>
            <a:r>
              <a:rPr lang="en-US" dirty="0"/>
              <a:t> &amp; Malik (1998), Stauffer &amp; </a:t>
            </a:r>
            <a:r>
              <a:rPr lang="en-US" dirty="0" err="1"/>
              <a:t>Grimson</a:t>
            </a:r>
            <a:r>
              <a:rPr lang="en-US" dirty="0"/>
              <a:t> (1998), </a:t>
            </a:r>
            <a:r>
              <a:rPr lang="en-US" dirty="0" err="1"/>
              <a:t>Isard</a:t>
            </a:r>
            <a:r>
              <a:rPr lang="en-US" dirty="0"/>
              <a:t> &amp; Blake (1998), </a:t>
            </a:r>
            <a:br>
              <a:rPr lang="en-US" dirty="0"/>
            </a:br>
            <a:r>
              <a:rPr lang="en-US" dirty="0" err="1"/>
              <a:t>Comaniciu</a:t>
            </a:r>
            <a:r>
              <a:rPr lang="en-US" dirty="0"/>
              <a:t> et al. (2000), </a:t>
            </a:r>
            <a:r>
              <a:rPr lang="en-US" dirty="0" err="1"/>
              <a:t>Sidenbladh</a:t>
            </a:r>
            <a:r>
              <a:rPr lang="en-US" dirty="0"/>
              <a:t> et al. (2000)</a:t>
            </a:r>
          </a:p>
        </p:txBody>
      </p:sp>
      <p:pic>
        <p:nvPicPr>
          <p:cNvPr id="5" name="Picture 5">
            <a:extLst>
              <a:ext uri="{FF2B5EF4-FFF2-40B4-BE49-F238E27FC236}">
                <a16:creationId xmlns:a16="http://schemas.microsoft.com/office/drawing/2014/main" id="{50B291D9-AE41-D84F-9DCF-B5B2CEEEF795}"/>
              </a:ext>
            </a:extLst>
          </p:cNvPr>
          <p:cNvPicPr>
            <a:picLocks noChangeAspect="1" noChangeArrowheads="1"/>
          </p:cNvPicPr>
          <p:nvPr/>
        </p:nvPicPr>
        <p:blipFill>
          <a:blip r:embed="rId2" cstate="print"/>
          <a:srcRect/>
          <a:stretch>
            <a:fillRect/>
          </a:stretch>
        </p:blipFill>
        <p:spPr bwMode="auto">
          <a:xfrm>
            <a:off x="9512015" y="2022764"/>
            <a:ext cx="2485066" cy="2964871"/>
          </a:xfrm>
          <a:prstGeom prst="rect">
            <a:avLst/>
          </a:prstGeom>
          <a:noFill/>
          <a:ln w="9525">
            <a:noFill/>
            <a:miter lim="800000"/>
            <a:headEnd/>
            <a:tailEnd/>
          </a:ln>
        </p:spPr>
      </p:pic>
      <p:sp>
        <p:nvSpPr>
          <p:cNvPr id="6" name="TextBox 5">
            <a:extLst>
              <a:ext uri="{FF2B5EF4-FFF2-40B4-BE49-F238E27FC236}">
                <a16:creationId xmlns:a16="http://schemas.microsoft.com/office/drawing/2014/main" id="{AAF85046-FCEE-414D-8818-0752107ABFC5}"/>
              </a:ext>
            </a:extLst>
          </p:cNvPr>
          <p:cNvSpPr txBox="1"/>
          <p:nvPr/>
        </p:nvSpPr>
        <p:spPr>
          <a:xfrm>
            <a:off x="9581085" y="4987635"/>
            <a:ext cx="2346925" cy="369332"/>
          </a:xfrm>
          <a:prstGeom prst="rect">
            <a:avLst/>
          </a:prstGeom>
          <a:noFill/>
        </p:spPr>
        <p:txBody>
          <a:bodyPr wrap="none" rtlCol="0">
            <a:spAutoFit/>
          </a:bodyPr>
          <a:lstStyle/>
          <a:p>
            <a:r>
              <a:rPr lang="en-US" dirty="0"/>
              <a:t>Turk &amp; Pentland (1991)</a:t>
            </a:r>
          </a:p>
        </p:txBody>
      </p:sp>
    </p:spTree>
    <p:extLst>
      <p:ext uri="{BB962C8B-B14F-4D97-AF65-F5344CB8AC3E}">
        <p14:creationId xmlns:p14="http://schemas.microsoft.com/office/powerpoint/2010/main" val="26200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6F777-110C-5E4A-BA81-262B4E80457D}"/>
              </a:ext>
            </a:extLst>
          </p:cNvPr>
          <p:cNvSpPr>
            <a:spLocks noGrp="1"/>
          </p:cNvSpPr>
          <p:nvPr>
            <p:ph type="title"/>
          </p:nvPr>
        </p:nvSpPr>
        <p:spPr>
          <a:xfrm>
            <a:off x="124691" y="365125"/>
            <a:ext cx="11762509" cy="1325563"/>
          </a:xfrm>
        </p:spPr>
        <p:txBody>
          <a:bodyPr/>
          <a:lstStyle/>
          <a:p>
            <a:pPr algn="ctr"/>
            <a:r>
              <a:rPr lang="en-US" dirty="0"/>
              <a:t>Today: Where are we going, where have we been?</a:t>
            </a:r>
          </a:p>
        </p:txBody>
      </p:sp>
      <p:sp>
        <p:nvSpPr>
          <p:cNvPr id="6" name="TextBox 5">
            <a:extLst>
              <a:ext uri="{FF2B5EF4-FFF2-40B4-BE49-F238E27FC236}">
                <a16:creationId xmlns:a16="http://schemas.microsoft.com/office/drawing/2014/main" id="{65CC762C-5B07-F649-86B7-8C0B9E8AD287}"/>
              </a:ext>
            </a:extLst>
          </p:cNvPr>
          <p:cNvSpPr txBox="1"/>
          <p:nvPr/>
        </p:nvSpPr>
        <p:spPr>
          <a:xfrm>
            <a:off x="10451100" y="6488668"/>
            <a:ext cx="1436099" cy="369332"/>
          </a:xfrm>
          <a:prstGeom prst="rect">
            <a:avLst/>
          </a:prstGeom>
          <a:noFill/>
        </p:spPr>
        <p:txBody>
          <a:bodyPr wrap="none" rtlCol="0">
            <a:spAutoFit/>
          </a:bodyPr>
          <a:lstStyle/>
          <a:p>
            <a:r>
              <a:rPr lang="en-US" dirty="0">
                <a:hlinkClick r:id="rId2"/>
              </a:rPr>
              <a:t>Image source</a:t>
            </a:r>
            <a:endParaRPr lang="en-US" dirty="0"/>
          </a:p>
        </p:txBody>
      </p:sp>
      <p:pic>
        <p:nvPicPr>
          <p:cNvPr id="7" name="Picture 6">
            <a:extLst>
              <a:ext uri="{FF2B5EF4-FFF2-40B4-BE49-F238E27FC236}">
                <a16:creationId xmlns:a16="http://schemas.microsoft.com/office/drawing/2014/main" id="{200FEBC3-0064-EB4D-8D5E-CF25251C11A2}"/>
              </a:ext>
            </a:extLst>
          </p:cNvPr>
          <p:cNvPicPr>
            <a:picLocks noChangeAspect="1"/>
          </p:cNvPicPr>
          <p:nvPr/>
        </p:nvPicPr>
        <p:blipFill>
          <a:blip r:embed="rId3"/>
          <a:stretch>
            <a:fillRect/>
          </a:stretch>
        </p:blipFill>
        <p:spPr>
          <a:xfrm>
            <a:off x="6108560" y="1839750"/>
            <a:ext cx="6089865" cy="4061892"/>
          </a:xfrm>
          <a:prstGeom prst="rect">
            <a:avLst/>
          </a:prstGeom>
        </p:spPr>
      </p:pic>
      <p:pic>
        <p:nvPicPr>
          <p:cNvPr id="8" name="Picture 7">
            <a:extLst>
              <a:ext uri="{FF2B5EF4-FFF2-40B4-BE49-F238E27FC236}">
                <a16:creationId xmlns:a16="http://schemas.microsoft.com/office/drawing/2014/main" id="{7E02C20A-4CC1-0D40-83EF-BC434C5BDA6D}"/>
              </a:ext>
            </a:extLst>
          </p:cNvPr>
          <p:cNvPicPr>
            <a:picLocks noChangeAspect="1"/>
          </p:cNvPicPr>
          <p:nvPr/>
        </p:nvPicPr>
        <p:blipFill>
          <a:blip r:embed="rId4"/>
          <a:stretch>
            <a:fillRect/>
          </a:stretch>
        </p:blipFill>
        <p:spPr>
          <a:xfrm>
            <a:off x="1" y="1839203"/>
            <a:ext cx="6070509" cy="4048982"/>
          </a:xfrm>
          <a:prstGeom prst="rect">
            <a:avLst/>
          </a:prstGeom>
        </p:spPr>
      </p:pic>
    </p:spTree>
    <p:extLst>
      <p:ext uri="{BB962C8B-B14F-4D97-AF65-F5344CB8AC3E}">
        <p14:creationId xmlns:p14="http://schemas.microsoft.com/office/powerpoint/2010/main" val="2768996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CA70-7B67-B24F-8BAE-4AAB18562117}"/>
              </a:ext>
            </a:extLst>
          </p:cNvPr>
          <p:cNvSpPr>
            <a:spLocks noGrp="1"/>
          </p:cNvSpPr>
          <p:nvPr>
            <p:ph type="title"/>
          </p:nvPr>
        </p:nvSpPr>
        <p:spPr/>
        <p:txBody>
          <a:bodyPr/>
          <a:lstStyle/>
          <a:p>
            <a:r>
              <a:rPr lang="en-US" dirty="0"/>
              <a:t>Late 1990’s debates</a:t>
            </a:r>
          </a:p>
        </p:txBody>
      </p:sp>
      <p:sp>
        <p:nvSpPr>
          <p:cNvPr id="3" name="Content Placeholder 2">
            <a:extLst>
              <a:ext uri="{FF2B5EF4-FFF2-40B4-BE49-F238E27FC236}">
                <a16:creationId xmlns:a16="http://schemas.microsoft.com/office/drawing/2014/main" id="{20447D02-346A-4B4C-B01C-21B29BBD9352}"/>
              </a:ext>
            </a:extLst>
          </p:cNvPr>
          <p:cNvSpPr>
            <a:spLocks noGrp="1"/>
          </p:cNvSpPr>
          <p:nvPr>
            <p:ph idx="1"/>
          </p:nvPr>
        </p:nvSpPr>
        <p:spPr/>
        <p:txBody>
          <a:bodyPr/>
          <a:lstStyle/>
          <a:p>
            <a:r>
              <a:rPr lang="en-US" dirty="0"/>
              <a:t>See the last chapter of </a:t>
            </a:r>
            <a:r>
              <a:rPr lang="en-US" dirty="0">
                <a:hlinkClick r:id="rId2"/>
              </a:rPr>
              <a:t>Vision Algorithms: Theory and Practice</a:t>
            </a:r>
            <a:r>
              <a:rPr lang="en-US" dirty="0"/>
              <a:t> (1999) </a:t>
            </a:r>
          </a:p>
          <a:p>
            <a:endParaRPr lang="en-US" dirty="0"/>
          </a:p>
        </p:txBody>
      </p:sp>
      <p:pic>
        <p:nvPicPr>
          <p:cNvPr id="4" name="Picture 3">
            <a:extLst>
              <a:ext uri="{FF2B5EF4-FFF2-40B4-BE49-F238E27FC236}">
                <a16:creationId xmlns:a16="http://schemas.microsoft.com/office/drawing/2014/main" id="{875F11AD-0696-AA42-B401-11C2D7850B79}"/>
              </a:ext>
            </a:extLst>
          </p:cNvPr>
          <p:cNvPicPr>
            <a:picLocks noChangeAspect="1"/>
          </p:cNvPicPr>
          <p:nvPr/>
        </p:nvPicPr>
        <p:blipFill>
          <a:blip r:embed="rId3"/>
          <a:stretch>
            <a:fillRect/>
          </a:stretch>
        </p:blipFill>
        <p:spPr>
          <a:xfrm>
            <a:off x="4876451" y="2169062"/>
            <a:ext cx="2799316" cy="4235566"/>
          </a:xfrm>
          <a:prstGeom prst="rect">
            <a:avLst/>
          </a:prstGeom>
        </p:spPr>
      </p:pic>
    </p:spTree>
    <p:extLst>
      <p:ext uri="{BB962C8B-B14F-4D97-AF65-F5344CB8AC3E}">
        <p14:creationId xmlns:p14="http://schemas.microsoft.com/office/powerpoint/2010/main" val="2976447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8103-DCC9-6346-9C27-73D48A13FB76}"/>
              </a:ext>
            </a:extLst>
          </p:cNvPr>
          <p:cNvSpPr>
            <a:spLocks noGrp="1"/>
          </p:cNvSpPr>
          <p:nvPr>
            <p:ph type="title"/>
          </p:nvPr>
        </p:nvSpPr>
        <p:spPr/>
        <p:txBody>
          <a:bodyPr/>
          <a:lstStyle/>
          <a:p>
            <a:r>
              <a:rPr lang="en-US" dirty="0"/>
              <a:t>2000s: The era of features</a:t>
            </a:r>
          </a:p>
        </p:txBody>
      </p:sp>
      <p:sp>
        <p:nvSpPr>
          <p:cNvPr id="3" name="Content Placeholder 2">
            <a:extLst>
              <a:ext uri="{FF2B5EF4-FFF2-40B4-BE49-F238E27FC236}">
                <a16:creationId xmlns:a16="http://schemas.microsoft.com/office/drawing/2014/main" id="{9EBF0764-0EDD-FB40-868A-0757E48E03DB}"/>
              </a:ext>
            </a:extLst>
          </p:cNvPr>
          <p:cNvSpPr>
            <a:spLocks noGrp="1"/>
          </p:cNvSpPr>
          <p:nvPr>
            <p:ph idx="1"/>
          </p:nvPr>
        </p:nvSpPr>
        <p:spPr/>
        <p:txBody>
          <a:bodyPr>
            <a:normAutofit fontScale="92500" lnSpcReduction="10000"/>
          </a:bodyPr>
          <a:lstStyle/>
          <a:p>
            <a:r>
              <a:rPr lang="en-US" dirty="0" err="1"/>
              <a:t>Keypoints</a:t>
            </a:r>
            <a:r>
              <a:rPr lang="en-US" dirty="0"/>
              <a:t> craze</a:t>
            </a:r>
          </a:p>
          <a:p>
            <a:pPr lvl="1"/>
            <a:r>
              <a:rPr lang="en-US" dirty="0"/>
              <a:t>Kadir &amp; Brady (2001), </a:t>
            </a:r>
            <a:r>
              <a:rPr lang="en-US" dirty="0" err="1"/>
              <a:t>Mikolajczyk</a:t>
            </a:r>
            <a:r>
              <a:rPr lang="en-US" dirty="0"/>
              <a:t> &amp; Schmid (2002), </a:t>
            </a:r>
            <a:r>
              <a:rPr lang="en-US" dirty="0" err="1"/>
              <a:t>Matas</a:t>
            </a:r>
            <a:r>
              <a:rPr lang="en-US" dirty="0"/>
              <a:t> et al. (2002), </a:t>
            </a:r>
            <a:br>
              <a:rPr lang="en-US" dirty="0"/>
            </a:br>
            <a:r>
              <a:rPr lang="en-US" dirty="0"/>
              <a:t>Bay et al. (2006), etc.</a:t>
            </a:r>
          </a:p>
          <a:p>
            <a:r>
              <a:rPr lang="en-US" dirty="0"/>
              <a:t>3D reconstruction gets “solved”</a:t>
            </a:r>
          </a:p>
          <a:p>
            <a:pPr lvl="1"/>
            <a:r>
              <a:rPr lang="en-US" dirty="0"/>
              <a:t>SFM in the wild</a:t>
            </a:r>
          </a:p>
          <a:p>
            <a:pPr lvl="1"/>
            <a:r>
              <a:rPr lang="en-US" dirty="0"/>
              <a:t>Multi-view stereo, stereo on GPU’s</a:t>
            </a:r>
          </a:p>
          <a:p>
            <a:r>
              <a:rPr lang="en-US" dirty="0"/>
              <a:t>Generic object recognition</a:t>
            </a:r>
          </a:p>
          <a:p>
            <a:pPr lvl="1"/>
            <a:r>
              <a:rPr lang="en-US" dirty="0"/>
              <a:t>Constellation models, graphical models craze</a:t>
            </a:r>
          </a:p>
          <a:p>
            <a:pPr lvl="1"/>
            <a:r>
              <a:rPr lang="en-US" dirty="0"/>
              <a:t>Bags of features</a:t>
            </a:r>
          </a:p>
          <a:p>
            <a:pPr lvl="1"/>
            <a:r>
              <a:rPr lang="en-US" dirty="0"/>
              <a:t>Datasets: Caltech-101, PASCAL, ImageNet</a:t>
            </a:r>
          </a:p>
          <a:p>
            <a:r>
              <a:rPr lang="en-US" dirty="0"/>
              <a:t>Generic object detection</a:t>
            </a:r>
          </a:p>
          <a:p>
            <a:pPr lvl="1"/>
            <a:r>
              <a:rPr lang="en-US" dirty="0"/>
              <a:t>PASCAL dataset</a:t>
            </a:r>
          </a:p>
          <a:p>
            <a:pPr lvl="1"/>
            <a:r>
              <a:rPr lang="en-US" dirty="0"/>
              <a:t>HOG, Deformable part models</a:t>
            </a:r>
          </a:p>
          <a:p>
            <a:r>
              <a:rPr lang="en-US" dirty="0"/>
              <a:t>Action and activity recognition – “misc. early efforts”</a:t>
            </a:r>
          </a:p>
        </p:txBody>
      </p:sp>
      <p:pic>
        <p:nvPicPr>
          <p:cNvPr id="7" name="Picture 6">
            <a:extLst>
              <a:ext uri="{FF2B5EF4-FFF2-40B4-BE49-F238E27FC236}">
                <a16:creationId xmlns:a16="http://schemas.microsoft.com/office/drawing/2014/main" id="{F460CC96-27A1-4846-AFAF-54D742C4D76E}"/>
              </a:ext>
            </a:extLst>
          </p:cNvPr>
          <p:cNvPicPr>
            <a:picLocks noChangeAspect="1"/>
          </p:cNvPicPr>
          <p:nvPr/>
        </p:nvPicPr>
        <p:blipFill>
          <a:blip r:embed="rId2"/>
          <a:stretch>
            <a:fillRect/>
          </a:stretch>
        </p:blipFill>
        <p:spPr>
          <a:xfrm>
            <a:off x="7403191" y="2518360"/>
            <a:ext cx="4165356" cy="2427712"/>
          </a:xfrm>
          <a:prstGeom prst="rect">
            <a:avLst/>
          </a:prstGeom>
        </p:spPr>
      </p:pic>
      <p:sp>
        <p:nvSpPr>
          <p:cNvPr id="8" name="TextBox 7">
            <a:extLst>
              <a:ext uri="{FF2B5EF4-FFF2-40B4-BE49-F238E27FC236}">
                <a16:creationId xmlns:a16="http://schemas.microsoft.com/office/drawing/2014/main" id="{502254D0-610F-164E-870F-80F270E4EC8C}"/>
              </a:ext>
            </a:extLst>
          </p:cNvPr>
          <p:cNvSpPr txBox="1"/>
          <p:nvPr/>
        </p:nvSpPr>
        <p:spPr>
          <a:xfrm>
            <a:off x="8513359" y="4988840"/>
            <a:ext cx="1945020" cy="369332"/>
          </a:xfrm>
          <a:prstGeom prst="rect">
            <a:avLst/>
          </a:prstGeom>
          <a:noFill/>
        </p:spPr>
        <p:txBody>
          <a:bodyPr wrap="none" rtlCol="0">
            <a:spAutoFit/>
          </a:bodyPr>
          <a:lstStyle/>
          <a:p>
            <a:r>
              <a:rPr lang="en-US" dirty="0" err="1"/>
              <a:t>Matas</a:t>
            </a:r>
            <a:r>
              <a:rPr lang="en-US" dirty="0"/>
              <a:t> et al. (2002)</a:t>
            </a:r>
          </a:p>
        </p:txBody>
      </p:sp>
    </p:spTree>
    <p:extLst>
      <p:ext uri="{BB962C8B-B14F-4D97-AF65-F5344CB8AC3E}">
        <p14:creationId xmlns:p14="http://schemas.microsoft.com/office/powerpoint/2010/main" val="324318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D3B-3377-1F49-9127-ED2E50ABF5AF}"/>
              </a:ext>
            </a:extLst>
          </p:cNvPr>
          <p:cNvSpPr>
            <a:spLocks noGrp="1"/>
          </p:cNvSpPr>
          <p:nvPr>
            <p:ph type="title"/>
          </p:nvPr>
        </p:nvSpPr>
        <p:spPr>
          <a:xfrm>
            <a:off x="339434" y="365125"/>
            <a:ext cx="11450782" cy="867327"/>
          </a:xfrm>
        </p:spPr>
        <p:txBody>
          <a:bodyPr>
            <a:normAutofit fontScale="90000"/>
          </a:bodyPr>
          <a:lstStyle/>
          <a:p>
            <a:r>
              <a:rPr lang="en-US" dirty="0"/>
              <a:t>Six decades of computer vision</a:t>
            </a:r>
            <a:r>
              <a:rPr lang="en-US"/>
              <a:t>: Reductive </a:t>
            </a:r>
            <a:r>
              <a:rPr lang="en-US" dirty="0"/>
              <a:t>summary</a:t>
            </a:r>
          </a:p>
        </p:txBody>
      </p:sp>
      <p:sp>
        <p:nvSpPr>
          <p:cNvPr id="3" name="Content Placeholder 2">
            <a:extLst>
              <a:ext uri="{FF2B5EF4-FFF2-40B4-BE49-F238E27FC236}">
                <a16:creationId xmlns:a16="http://schemas.microsoft.com/office/drawing/2014/main" id="{D02F0BB7-C2BC-FA41-BA2E-FA207E444704}"/>
              </a:ext>
            </a:extLst>
          </p:cNvPr>
          <p:cNvSpPr>
            <a:spLocks noGrp="1"/>
          </p:cNvSpPr>
          <p:nvPr>
            <p:ph idx="1"/>
          </p:nvPr>
        </p:nvSpPr>
        <p:spPr/>
        <p:txBody>
          <a:bodyPr>
            <a:normAutofit fontScale="92500" lnSpcReduction="10000"/>
          </a:bodyPr>
          <a:lstStyle/>
          <a:p>
            <a:r>
              <a:rPr lang="en-US" b="1" dirty="0"/>
              <a:t>1960s and 70s: The “early years”</a:t>
            </a:r>
          </a:p>
          <a:p>
            <a:pPr lvl="1"/>
            <a:r>
              <a:rPr lang="en-US" dirty="0"/>
              <a:t>Community gets over its blocks world phase </a:t>
            </a:r>
          </a:p>
          <a:p>
            <a:pPr lvl="1"/>
            <a:r>
              <a:rPr lang="en-US" dirty="0"/>
              <a:t>Canonical recovery problems are defined and initial approaches are proposed</a:t>
            </a:r>
          </a:p>
          <a:p>
            <a:pPr lvl="1"/>
            <a:r>
              <a:rPr lang="en-US" dirty="0"/>
              <a:t>Ambitious scene understanding approaches flower briefly and prematurely</a:t>
            </a:r>
          </a:p>
          <a:p>
            <a:pPr lvl="1"/>
            <a:r>
              <a:rPr lang="en-US" dirty="0"/>
              <a:t>Marr’s book sums up progress to date</a:t>
            </a:r>
          </a:p>
          <a:p>
            <a:r>
              <a:rPr lang="en-US" b="1" dirty="0"/>
              <a:t>1980s and 90s: The “middle ages”</a:t>
            </a:r>
          </a:p>
          <a:p>
            <a:pPr lvl="1"/>
            <a:r>
              <a:rPr lang="en-US" dirty="0"/>
              <a:t>The field goes through its geometric recognition phase and gets over irrelevant geometric obsessions</a:t>
            </a:r>
          </a:p>
          <a:p>
            <a:pPr lvl="1"/>
            <a:r>
              <a:rPr lang="en-US" dirty="0"/>
              <a:t>Multi-view geometry matures and becomes useful, as summarized in the Hartley &amp; Zisserman book</a:t>
            </a:r>
          </a:p>
          <a:p>
            <a:pPr lvl="1"/>
            <a:r>
              <a:rPr lang="en-US" dirty="0"/>
              <a:t>The field stops being afraid of pixels and discovers data and classifiers</a:t>
            </a:r>
          </a:p>
          <a:p>
            <a:r>
              <a:rPr lang="en-US" b="1"/>
              <a:t>2000s and 2010s</a:t>
            </a:r>
            <a:r>
              <a:rPr lang="en-US" b="1" dirty="0"/>
              <a:t>: The early modern era?</a:t>
            </a:r>
          </a:p>
          <a:p>
            <a:pPr lvl="1"/>
            <a:r>
              <a:rPr lang="en-US" dirty="0"/>
              <a:t>Local features “solve” structure from motion and instance recognition</a:t>
            </a:r>
          </a:p>
          <a:p>
            <a:pPr lvl="1"/>
            <a:r>
              <a:rPr lang="en-US" dirty="0"/>
              <a:t>Generic category recognition and detection become central problems</a:t>
            </a:r>
          </a:p>
          <a:p>
            <a:pPr lvl="1"/>
            <a:r>
              <a:rPr lang="en-US" dirty="0"/>
              <a:t>The field becomes driven by datasets and benchmarks</a:t>
            </a:r>
          </a:p>
        </p:txBody>
      </p:sp>
    </p:spTree>
    <p:extLst>
      <p:ext uri="{BB962C8B-B14F-4D97-AF65-F5344CB8AC3E}">
        <p14:creationId xmlns:p14="http://schemas.microsoft.com/office/powerpoint/2010/main" val="123486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5E31-403E-D64C-BC46-E0D190978F7A}"/>
              </a:ext>
            </a:extLst>
          </p:cNvPr>
          <p:cNvSpPr>
            <a:spLocks noGrp="1"/>
          </p:cNvSpPr>
          <p:nvPr>
            <p:ph type="title"/>
          </p:nvPr>
        </p:nvSpPr>
        <p:spPr/>
        <p:txBody>
          <a:bodyPr/>
          <a:lstStyle/>
          <a:p>
            <a:r>
              <a:rPr lang="en-US" dirty="0"/>
              <a:t>What did I omit?</a:t>
            </a:r>
          </a:p>
        </p:txBody>
      </p:sp>
      <p:sp>
        <p:nvSpPr>
          <p:cNvPr id="3" name="Content Placeholder 2">
            <a:extLst>
              <a:ext uri="{FF2B5EF4-FFF2-40B4-BE49-F238E27FC236}">
                <a16:creationId xmlns:a16="http://schemas.microsoft.com/office/drawing/2014/main" id="{DF5F23D2-9156-894F-B38E-D7AE5A45F1CC}"/>
              </a:ext>
            </a:extLst>
          </p:cNvPr>
          <p:cNvSpPr>
            <a:spLocks noGrp="1"/>
          </p:cNvSpPr>
          <p:nvPr>
            <p:ph idx="1"/>
          </p:nvPr>
        </p:nvSpPr>
        <p:spPr/>
        <p:txBody>
          <a:bodyPr/>
          <a:lstStyle/>
          <a:p>
            <a:r>
              <a:rPr lang="en-US" dirty="0"/>
              <a:t>Image filtering </a:t>
            </a:r>
          </a:p>
          <a:p>
            <a:pPr lvl="1"/>
            <a:r>
              <a:rPr lang="en-US" dirty="0"/>
              <a:t>Wavelets, steerable filters, bilateral filtering…</a:t>
            </a:r>
          </a:p>
          <a:p>
            <a:pPr lvl="1"/>
            <a:r>
              <a:rPr lang="en-US" dirty="0"/>
              <a:t>Biologically inspired low-level representations (</a:t>
            </a:r>
            <a:r>
              <a:rPr lang="en-US" dirty="0" err="1"/>
              <a:t>Olhausen</a:t>
            </a:r>
            <a:r>
              <a:rPr lang="en-US" dirty="0"/>
              <a:t> &amp; Field, etc.)</a:t>
            </a:r>
          </a:p>
          <a:p>
            <a:r>
              <a:rPr lang="en-US" dirty="0"/>
              <a:t>Generation methods</a:t>
            </a:r>
          </a:p>
          <a:p>
            <a:pPr lvl="1"/>
            <a:r>
              <a:rPr lang="en-US" dirty="0"/>
              <a:t>E.g., texture generation (</a:t>
            </a:r>
            <a:r>
              <a:rPr lang="en-US" dirty="0" err="1"/>
              <a:t>Heeger</a:t>
            </a:r>
            <a:r>
              <a:rPr lang="en-US" dirty="0"/>
              <a:t> &amp; Bergen, </a:t>
            </a:r>
            <a:r>
              <a:rPr lang="en-US" dirty="0" err="1"/>
              <a:t>Efros</a:t>
            </a:r>
            <a:r>
              <a:rPr lang="en-US" dirty="0"/>
              <a:t> &amp; Leung, etc.)</a:t>
            </a:r>
          </a:p>
          <a:p>
            <a:r>
              <a:rPr lang="en-US" dirty="0"/>
              <a:t>Image-based modeling and computational photography</a:t>
            </a:r>
          </a:p>
          <a:p>
            <a:r>
              <a:rPr lang="en-US" dirty="0"/>
              <a:t>Dense reconstruction</a:t>
            </a:r>
          </a:p>
          <a:p>
            <a:r>
              <a:rPr lang="en-US" dirty="0"/>
              <a:t>Probabilistic and graphical models (on purpose)</a:t>
            </a:r>
          </a:p>
          <a:p>
            <a:r>
              <a:rPr lang="en-US" dirty="0"/>
              <a:t>Perceptual organization (on purpose)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5198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906A-82DD-DE44-AA7F-A8EB8799C8AE}"/>
              </a:ext>
            </a:extLst>
          </p:cNvPr>
          <p:cNvSpPr>
            <a:spLocks noGrp="1"/>
          </p:cNvSpPr>
          <p:nvPr>
            <p:ph type="title"/>
          </p:nvPr>
        </p:nvSpPr>
        <p:spPr/>
        <p:txBody>
          <a:bodyPr/>
          <a:lstStyle/>
          <a:p>
            <a:r>
              <a:rPr lang="en-US" dirty="0"/>
              <a:t>Where did we go wrong?</a:t>
            </a:r>
          </a:p>
        </p:txBody>
      </p:sp>
      <p:sp>
        <p:nvSpPr>
          <p:cNvPr id="3" name="Content Placeholder 2">
            <a:extLst>
              <a:ext uri="{FF2B5EF4-FFF2-40B4-BE49-F238E27FC236}">
                <a16:creationId xmlns:a16="http://schemas.microsoft.com/office/drawing/2014/main" id="{608619CF-DD60-ED49-A9CC-C91EA8D78510}"/>
              </a:ext>
            </a:extLst>
          </p:cNvPr>
          <p:cNvSpPr>
            <a:spLocks noGrp="1"/>
          </p:cNvSpPr>
          <p:nvPr>
            <p:ph idx="1"/>
          </p:nvPr>
        </p:nvSpPr>
        <p:spPr/>
        <p:txBody>
          <a:bodyPr/>
          <a:lstStyle/>
          <a:p>
            <a:r>
              <a:rPr lang="en-US" dirty="0"/>
              <a:t>In retrospect, computer vision has had several periods of </a:t>
            </a:r>
            <a:br>
              <a:rPr lang="en-US" dirty="0"/>
            </a:br>
            <a:r>
              <a:rPr lang="en-US" dirty="0"/>
              <a:t>“spinning its wheels” </a:t>
            </a:r>
          </a:p>
          <a:p>
            <a:pPr lvl="1"/>
            <a:r>
              <a:rPr lang="en-US" dirty="0"/>
              <a:t>We’ve always prioritized methods that could already do interesting things over potentially more promising methods that could not yet deliver</a:t>
            </a:r>
          </a:p>
          <a:p>
            <a:pPr lvl="1"/>
            <a:r>
              <a:rPr lang="en-US" dirty="0"/>
              <a:t>We’ve undervalued simple methods, data, and learning</a:t>
            </a:r>
          </a:p>
          <a:p>
            <a:pPr lvl="1"/>
            <a:r>
              <a:rPr lang="en-US" dirty="0"/>
              <a:t>When nothing worked, we distracted ourselves with fancy math</a:t>
            </a:r>
          </a:p>
          <a:p>
            <a:pPr lvl="1"/>
            <a:r>
              <a:rPr lang="en-US" dirty="0"/>
              <a:t>On a few occasions, we unaccountably ignored methods that later proved to be “game changers” (RANSAC, SIFT)</a:t>
            </a:r>
          </a:p>
          <a:p>
            <a:pPr lvl="1"/>
            <a:r>
              <a:rPr lang="en-US" dirty="0"/>
              <a:t>We’ve had some problems with bandwagon jumping and intellectual snobbery</a:t>
            </a:r>
          </a:p>
          <a:p>
            <a:r>
              <a:rPr lang="en-US" dirty="0"/>
              <a:t>But it’s not clear whether any of it mattered in the end…</a:t>
            </a:r>
          </a:p>
        </p:txBody>
      </p:sp>
    </p:spTree>
    <p:extLst>
      <p:ext uri="{BB962C8B-B14F-4D97-AF65-F5344CB8AC3E}">
        <p14:creationId xmlns:p14="http://schemas.microsoft.com/office/powerpoint/2010/main" val="144170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CFC7-8F0B-1743-A0A4-89181DF3B0C0}"/>
              </a:ext>
            </a:extLst>
          </p:cNvPr>
          <p:cNvSpPr>
            <a:spLocks noGrp="1"/>
          </p:cNvSpPr>
          <p:nvPr>
            <p:ph type="title"/>
          </p:nvPr>
        </p:nvSpPr>
        <p:spPr/>
        <p:txBody>
          <a:bodyPr/>
          <a:lstStyle/>
          <a:p>
            <a:r>
              <a:rPr lang="en-US" dirty="0"/>
              <a:t>Lana’s MVP’s (Most Valuable Papers)</a:t>
            </a:r>
          </a:p>
        </p:txBody>
      </p:sp>
      <p:sp>
        <p:nvSpPr>
          <p:cNvPr id="3" name="Content Placeholder 2">
            <a:extLst>
              <a:ext uri="{FF2B5EF4-FFF2-40B4-BE49-F238E27FC236}">
                <a16:creationId xmlns:a16="http://schemas.microsoft.com/office/drawing/2014/main" id="{BCD072DC-DDB6-304C-A6CB-E0F9302DC741}"/>
              </a:ext>
            </a:extLst>
          </p:cNvPr>
          <p:cNvSpPr>
            <a:spLocks noGrp="1"/>
          </p:cNvSpPr>
          <p:nvPr>
            <p:ph idx="1"/>
          </p:nvPr>
        </p:nvSpPr>
        <p:spPr/>
        <p:txBody>
          <a:bodyPr>
            <a:normAutofit/>
          </a:bodyPr>
          <a:lstStyle/>
          <a:p>
            <a:pPr marL="514350" indent="-514350">
              <a:buFont typeface="+mj-lt"/>
              <a:buAutoNum type="arabicPeriod"/>
            </a:pPr>
            <a:r>
              <a:rPr lang="en-US" dirty="0"/>
              <a:t>Hough transform – </a:t>
            </a:r>
            <a:r>
              <a:rPr lang="en-US" dirty="0" err="1"/>
              <a:t>Duda</a:t>
            </a:r>
            <a:r>
              <a:rPr lang="en-US" dirty="0"/>
              <a:t> &amp; Hart, 1972</a:t>
            </a:r>
          </a:p>
          <a:p>
            <a:pPr marL="514350" indent="-514350">
              <a:buFont typeface="+mj-lt"/>
              <a:buAutoNum type="arabicPeriod"/>
            </a:pPr>
            <a:r>
              <a:rPr lang="en-US" dirty="0"/>
              <a:t>Pictorial structures – Fischler &amp; </a:t>
            </a:r>
            <a:r>
              <a:rPr lang="en-US" dirty="0" err="1"/>
              <a:t>Elschlager</a:t>
            </a:r>
            <a:r>
              <a:rPr lang="en-US" dirty="0"/>
              <a:t>, 1973</a:t>
            </a:r>
          </a:p>
          <a:p>
            <a:pPr marL="514350" indent="-514350">
              <a:buFont typeface="+mj-lt"/>
              <a:buAutoNum type="arabicPeriod"/>
            </a:pPr>
            <a:r>
              <a:rPr lang="en-US" dirty="0"/>
              <a:t>RANSAC – Fischler &amp; </a:t>
            </a:r>
            <a:r>
              <a:rPr lang="en-US" dirty="0" err="1"/>
              <a:t>Bolles</a:t>
            </a:r>
            <a:r>
              <a:rPr lang="en-US" dirty="0"/>
              <a:t>, 1981</a:t>
            </a:r>
          </a:p>
          <a:p>
            <a:pPr marL="514350" indent="-514350">
              <a:buFont typeface="+mj-lt"/>
              <a:buAutoNum type="arabicPeriod"/>
            </a:pPr>
            <a:r>
              <a:rPr lang="en-US" dirty="0"/>
              <a:t>Edge detection – Canny, 1986</a:t>
            </a:r>
          </a:p>
          <a:p>
            <a:pPr marL="514350" indent="-514350">
              <a:buFont typeface="+mj-lt"/>
              <a:buAutoNum type="arabicPeriod"/>
            </a:pPr>
            <a:r>
              <a:rPr lang="en-US" dirty="0"/>
              <a:t>Corner detection – Harris &amp; Stephens, 1988</a:t>
            </a:r>
          </a:p>
          <a:p>
            <a:pPr marL="514350" indent="-514350">
              <a:buFont typeface="+mj-lt"/>
              <a:buAutoNum type="arabicPeriod"/>
            </a:pPr>
            <a:r>
              <a:rPr lang="en-US" dirty="0"/>
              <a:t>Normalized 8-point algorithm – Hartley, 1997</a:t>
            </a:r>
          </a:p>
          <a:p>
            <a:pPr marL="514350" indent="-514350">
              <a:buFont typeface="+mj-lt"/>
              <a:buAutoNum type="arabicPeriod"/>
            </a:pPr>
            <a:r>
              <a:rPr lang="en-US" dirty="0"/>
              <a:t>Graph cuts – </a:t>
            </a:r>
            <a:r>
              <a:rPr lang="en-US" dirty="0" err="1"/>
              <a:t>Boykov</a:t>
            </a:r>
            <a:r>
              <a:rPr lang="en-US" dirty="0"/>
              <a:t> et al., 2001</a:t>
            </a:r>
          </a:p>
          <a:p>
            <a:pPr marL="514350" indent="-514350">
              <a:buFont typeface="+mj-lt"/>
              <a:buAutoNum type="arabicPeriod"/>
            </a:pPr>
            <a:r>
              <a:rPr lang="en-US" dirty="0"/>
              <a:t>Face detection with boosting – Viola &amp; Jones, 2001</a:t>
            </a:r>
          </a:p>
          <a:p>
            <a:pPr marL="514350" indent="-514350">
              <a:buFont typeface="+mj-lt"/>
              <a:buAutoNum type="arabicPeriod"/>
            </a:pPr>
            <a:r>
              <a:rPr lang="en-US" dirty="0"/>
              <a:t>SIFT – Lowe, 2004</a:t>
            </a:r>
          </a:p>
          <a:p>
            <a:pPr marL="514350" indent="-514350">
              <a:buFont typeface="+mj-lt"/>
              <a:buAutoNum type="arabicPeriod"/>
            </a:pPr>
            <a:r>
              <a:rPr lang="en-US" dirty="0"/>
              <a:t>Deformable part models – </a:t>
            </a:r>
            <a:r>
              <a:rPr lang="en-US" dirty="0" err="1"/>
              <a:t>Felzenszwalb</a:t>
            </a:r>
            <a:r>
              <a:rPr lang="en-US" dirty="0"/>
              <a:t> et al., 2010</a:t>
            </a:r>
          </a:p>
        </p:txBody>
      </p:sp>
    </p:spTree>
    <p:extLst>
      <p:ext uri="{BB962C8B-B14F-4D97-AF65-F5344CB8AC3E}">
        <p14:creationId xmlns:p14="http://schemas.microsoft.com/office/powerpoint/2010/main" val="1562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C037-B674-BD4F-B401-CAF27C882029}"/>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51F4F076-03EA-4E45-96E6-24069B6724B8}"/>
              </a:ext>
            </a:extLst>
          </p:cNvPr>
          <p:cNvSpPr>
            <a:spLocks noGrp="1"/>
          </p:cNvSpPr>
          <p:nvPr>
            <p:ph idx="1"/>
          </p:nvPr>
        </p:nvSpPr>
        <p:spPr/>
        <p:txBody>
          <a:bodyPr/>
          <a:lstStyle/>
          <a:p>
            <a:r>
              <a:rPr lang="en-US" dirty="0">
                <a:hlinkClick r:id="rId2"/>
              </a:rPr>
              <a:t>Azriel Rosenfeld interview</a:t>
            </a:r>
            <a:r>
              <a:rPr lang="en-US" dirty="0"/>
              <a:t> (1998)</a:t>
            </a:r>
          </a:p>
          <a:p>
            <a:r>
              <a:rPr lang="en-US" dirty="0">
                <a:hlinkClick r:id="rId3"/>
              </a:rPr>
              <a:t>Rosenfeld survey</a:t>
            </a:r>
            <a:r>
              <a:rPr lang="en-US" dirty="0"/>
              <a:t> (1998)</a:t>
            </a:r>
          </a:p>
          <a:p>
            <a:r>
              <a:rPr lang="en-US" dirty="0">
                <a:hlinkClick r:id="rId4"/>
              </a:rPr>
              <a:t>Computer vision: the last 50 years</a:t>
            </a:r>
            <a:r>
              <a:rPr lang="en-US" dirty="0"/>
              <a:t> by Linda Shapiro</a:t>
            </a:r>
          </a:p>
          <a:p>
            <a:r>
              <a:rPr lang="en-US" dirty="0">
                <a:hlinkClick r:id="rId5"/>
              </a:rPr>
              <a:t>Rick Szeliski book</a:t>
            </a:r>
            <a:r>
              <a:rPr lang="en-US" dirty="0"/>
              <a:t> (history in sec. 1.2)</a:t>
            </a:r>
          </a:p>
          <a:p>
            <a:r>
              <a:rPr lang="en-US" dirty="0">
                <a:hlinkClick r:id="rId6"/>
              </a:rPr>
              <a:t>Computer vision awards</a:t>
            </a:r>
            <a:endParaRPr lang="en-US" dirty="0"/>
          </a:p>
          <a:p>
            <a:r>
              <a:rPr lang="en-US" dirty="0">
                <a:hlinkClick r:id="rId7"/>
              </a:rPr>
              <a:t>Serge </a:t>
            </a:r>
            <a:r>
              <a:rPr lang="en-US" dirty="0" err="1">
                <a:hlinkClick r:id="rId7"/>
              </a:rPr>
              <a:t>Belongie’s</a:t>
            </a:r>
            <a:r>
              <a:rPr lang="en-US" dirty="0">
                <a:hlinkClick r:id="rId7"/>
              </a:rPr>
              <a:t> Top 10 PAMI articles</a:t>
            </a:r>
            <a:endParaRPr lang="en-US" dirty="0"/>
          </a:p>
          <a:p>
            <a:endParaRPr lang="en-US" dirty="0"/>
          </a:p>
        </p:txBody>
      </p:sp>
    </p:spTree>
    <p:extLst>
      <p:ext uri="{BB962C8B-B14F-4D97-AF65-F5344CB8AC3E}">
        <p14:creationId xmlns:p14="http://schemas.microsoft.com/office/powerpoint/2010/main" val="31944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8329DE-BD22-B743-93DB-4A6CB47962CD}"/>
              </a:ext>
            </a:extLst>
          </p:cNvPr>
          <p:cNvPicPr>
            <a:picLocks noChangeAspect="1"/>
          </p:cNvPicPr>
          <p:nvPr/>
        </p:nvPicPr>
        <p:blipFill>
          <a:blip r:embed="rId2"/>
          <a:stretch>
            <a:fillRect/>
          </a:stretch>
        </p:blipFill>
        <p:spPr>
          <a:xfrm>
            <a:off x="1064928" y="608995"/>
            <a:ext cx="10062144" cy="5572661"/>
          </a:xfrm>
          <a:prstGeom prst="rect">
            <a:avLst/>
          </a:prstGeom>
        </p:spPr>
      </p:pic>
      <p:sp>
        <p:nvSpPr>
          <p:cNvPr id="3" name="Rectangle 2">
            <a:extLst>
              <a:ext uri="{FF2B5EF4-FFF2-40B4-BE49-F238E27FC236}">
                <a16:creationId xmlns:a16="http://schemas.microsoft.com/office/drawing/2014/main" id="{D306354C-F2A5-6B49-8208-23DFC4A1F0D6}"/>
              </a:ext>
            </a:extLst>
          </p:cNvPr>
          <p:cNvSpPr/>
          <p:nvPr/>
        </p:nvSpPr>
        <p:spPr>
          <a:xfrm>
            <a:off x="1986455" y="1225885"/>
            <a:ext cx="8544911" cy="37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BA18C6-59E6-8C46-9962-213FAF5B2B1D}"/>
              </a:ext>
            </a:extLst>
          </p:cNvPr>
          <p:cNvSpPr txBox="1"/>
          <p:nvPr/>
        </p:nvSpPr>
        <p:spPr>
          <a:xfrm>
            <a:off x="9504219" y="6449206"/>
            <a:ext cx="2978727" cy="307777"/>
          </a:xfrm>
          <a:prstGeom prst="rect">
            <a:avLst/>
          </a:prstGeom>
          <a:noFill/>
        </p:spPr>
        <p:txBody>
          <a:bodyPr wrap="square" rtlCol="0">
            <a:spAutoFit/>
          </a:bodyPr>
          <a:lstStyle/>
          <a:p>
            <a:r>
              <a:rPr lang="en-US" sz="1400" dirty="0"/>
              <a:t>Source: </a:t>
            </a:r>
            <a:r>
              <a:rPr lang="en-US" sz="1400" dirty="0">
                <a:hlinkClick r:id="rId3"/>
              </a:rPr>
              <a:t>CVPR 2019 opening slides</a:t>
            </a:r>
            <a:endParaRPr lang="en-US" sz="1400" dirty="0"/>
          </a:p>
        </p:txBody>
      </p:sp>
    </p:spTree>
    <p:extLst>
      <p:ext uri="{BB962C8B-B14F-4D97-AF65-F5344CB8AC3E}">
        <p14:creationId xmlns:p14="http://schemas.microsoft.com/office/powerpoint/2010/main" val="1142036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2A93E-FA62-6D4F-8003-44DA56E79BA4}"/>
              </a:ext>
            </a:extLst>
          </p:cNvPr>
          <p:cNvPicPr>
            <a:picLocks noChangeAspect="1"/>
          </p:cNvPicPr>
          <p:nvPr/>
        </p:nvPicPr>
        <p:blipFill>
          <a:blip r:embed="rId2"/>
          <a:stretch>
            <a:fillRect/>
          </a:stretch>
        </p:blipFill>
        <p:spPr>
          <a:xfrm>
            <a:off x="1064928" y="608995"/>
            <a:ext cx="10062144" cy="5572661"/>
          </a:xfrm>
          <a:prstGeom prst="rect">
            <a:avLst/>
          </a:prstGeom>
        </p:spPr>
      </p:pic>
      <p:sp>
        <p:nvSpPr>
          <p:cNvPr id="6" name="TextBox 5">
            <a:extLst>
              <a:ext uri="{FF2B5EF4-FFF2-40B4-BE49-F238E27FC236}">
                <a16:creationId xmlns:a16="http://schemas.microsoft.com/office/drawing/2014/main" id="{F5D5F5B6-0BD0-FF4E-BFF6-890AEE3B9A7C}"/>
              </a:ext>
            </a:extLst>
          </p:cNvPr>
          <p:cNvSpPr txBox="1"/>
          <p:nvPr/>
        </p:nvSpPr>
        <p:spPr>
          <a:xfrm>
            <a:off x="9504219" y="6449206"/>
            <a:ext cx="2978727" cy="307777"/>
          </a:xfrm>
          <a:prstGeom prst="rect">
            <a:avLst/>
          </a:prstGeom>
          <a:noFill/>
        </p:spPr>
        <p:txBody>
          <a:bodyPr wrap="square" rtlCol="0">
            <a:spAutoFit/>
          </a:bodyPr>
          <a:lstStyle/>
          <a:p>
            <a:r>
              <a:rPr lang="en-US" sz="1400" dirty="0"/>
              <a:t>Source: </a:t>
            </a:r>
            <a:r>
              <a:rPr lang="en-US" sz="1400" dirty="0">
                <a:hlinkClick r:id="rId3"/>
              </a:rPr>
              <a:t>CVPR 2019 opening slides</a:t>
            </a:r>
            <a:endParaRPr lang="en-US" sz="1400" dirty="0"/>
          </a:p>
        </p:txBody>
      </p:sp>
      <p:sp>
        <p:nvSpPr>
          <p:cNvPr id="5" name="Rectangle 4">
            <a:extLst>
              <a:ext uri="{FF2B5EF4-FFF2-40B4-BE49-F238E27FC236}">
                <a16:creationId xmlns:a16="http://schemas.microsoft.com/office/drawing/2014/main" id="{A3A8108F-6979-F84D-8B68-2A5DD3A10983}"/>
              </a:ext>
            </a:extLst>
          </p:cNvPr>
          <p:cNvSpPr/>
          <p:nvPr/>
        </p:nvSpPr>
        <p:spPr>
          <a:xfrm>
            <a:off x="1986455" y="1184322"/>
            <a:ext cx="8462089" cy="4233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A3B43CE-51E8-914B-BC51-317382FAB96F}"/>
              </a:ext>
            </a:extLst>
          </p:cNvPr>
          <p:cNvSpPr>
            <a:spLocks noGrp="1"/>
          </p:cNvSpPr>
          <p:nvPr>
            <p:ph idx="1"/>
          </p:nvPr>
        </p:nvSpPr>
        <p:spPr>
          <a:xfrm>
            <a:off x="3852672" y="2058784"/>
            <a:ext cx="5047488" cy="1840992"/>
          </a:xfrm>
          <a:solidFill>
            <a:schemeClr val="bg1"/>
          </a:solidFill>
          <a:ln w="25400">
            <a:solidFill>
              <a:srgbClr val="FF0000"/>
            </a:solidFill>
          </a:ln>
        </p:spPr>
        <p:txBody>
          <a:bodyPr anchor="ctr"/>
          <a:lstStyle/>
          <a:p>
            <a:pPr marL="0" indent="0" algn="ctr">
              <a:buNone/>
            </a:pPr>
            <a:r>
              <a:rPr lang="en-US" dirty="0"/>
              <a:t>Fear not: CVPR 2020 received 6655 submissions, “only” 30% over last year’s 5160</a:t>
            </a:r>
          </a:p>
        </p:txBody>
      </p:sp>
    </p:spTree>
    <p:extLst>
      <p:ext uri="{BB962C8B-B14F-4D97-AF65-F5344CB8AC3E}">
        <p14:creationId xmlns:p14="http://schemas.microsoft.com/office/powerpoint/2010/main" val="398275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51DC1-C856-6843-8BDC-148DC00D62C2}"/>
              </a:ext>
            </a:extLst>
          </p:cNvPr>
          <p:cNvPicPr>
            <a:picLocks noChangeAspect="1"/>
          </p:cNvPicPr>
          <p:nvPr/>
        </p:nvPicPr>
        <p:blipFill>
          <a:blip r:embed="rId2"/>
          <a:stretch>
            <a:fillRect/>
          </a:stretch>
        </p:blipFill>
        <p:spPr>
          <a:xfrm>
            <a:off x="906399" y="474578"/>
            <a:ext cx="9327882" cy="5759967"/>
          </a:xfrm>
          <a:prstGeom prst="rect">
            <a:avLst/>
          </a:prstGeom>
        </p:spPr>
      </p:pic>
      <p:sp>
        <p:nvSpPr>
          <p:cNvPr id="10" name="TextBox 9">
            <a:extLst>
              <a:ext uri="{FF2B5EF4-FFF2-40B4-BE49-F238E27FC236}">
                <a16:creationId xmlns:a16="http://schemas.microsoft.com/office/drawing/2014/main" id="{DBEB4C5D-F554-2C4F-BD01-4C4D3A86F66C}"/>
              </a:ext>
            </a:extLst>
          </p:cNvPr>
          <p:cNvSpPr txBox="1"/>
          <p:nvPr/>
        </p:nvSpPr>
        <p:spPr>
          <a:xfrm>
            <a:off x="9504219" y="6449206"/>
            <a:ext cx="2978727" cy="307777"/>
          </a:xfrm>
          <a:prstGeom prst="rect">
            <a:avLst/>
          </a:prstGeom>
          <a:noFill/>
        </p:spPr>
        <p:txBody>
          <a:bodyPr wrap="square" rtlCol="0">
            <a:spAutoFit/>
          </a:bodyPr>
          <a:lstStyle/>
          <a:p>
            <a:r>
              <a:rPr lang="en-US" sz="1400" dirty="0"/>
              <a:t>Source: </a:t>
            </a:r>
            <a:r>
              <a:rPr lang="en-US" sz="1400" dirty="0">
                <a:hlinkClick r:id="rId3"/>
              </a:rPr>
              <a:t>CVPR 2019 opening slides</a:t>
            </a:r>
            <a:endParaRPr lang="en-US" sz="1400" dirty="0"/>
          </a:p>
        </p:txBody>
      </p:sp>
    </p:spTree>
    <p:extLst>
      <p:ext uri="{BB962C8B-B14F-4D97-AF65-F5344CB8AC3E}">
        <p14:creationId xmlns:p14="http://schemas.microsoft.com/office/powerpoint/2010/main" val="355925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“revolution”</a:t>
            </a:r>
          </a:p>
        </p:txBody>
      </p:sp>
      <p:pic>
        <p:nvPicPr>
          <p:cNvPr id="9" name="Picture 8">
            <a:extLst>
              <a:ext uri="{FF2B5EF4-FFF2-40B4-BE49-F238E27FC236}">
                <a16:creationId xmlns:a16="http://schemas.microsoft.com/office/drawing/2014/main" id="{62DB2602-FFE8-2643-837A-D8CF64522D9A}"/>
              </a:ext>
            </a:extLst>
          </p:cNvPr>
          <p:cNvPicPr>
            <a:picLocks noChangeAspect="1"/>
          </p:cNvPicPr>
          <p:nvPr/>
        </p:nvPicPr>
        <p:blipFill>
          <a:blip r:embed="rId3"/>
          <a:stretch>
            <a:fillRect/>
          </a:stretch>
        </p:blipFill>
        <p:spPr>
          <a:xfrm>
            <a:off x="8029570" y="113226"/>
            <a:ext cx="2921916" cy="1636274"/>
          </a:xfrm>
          <a:prstGeom prst="rect">
            <a:avLst/>
          </a:prstGeom>
        </p:spPr>
      </p:pic>
      <p:pic>
        <p:nvPicPr>
          <p:cNvPr id="16" name="Picture 15">
            <a:extLst>
              <a:ext uri="{FF2B5EF4-FFF2-40B4-BE49-F238E27FC236}">
                <a16:creationId xmlns:a16="http://schemas.microsoft.com/office/drawing/2014/main" id="{16C937EE-AC52-6640-8D60-0C808D123911}"/>
              </a:ext>
            </a:extLst>
          </p:cNvPr>
          <p:cNvPicPr>
            <a:picLocks noChangeAspect="1"/>
          </p:cNvPicPr>
          <p:nvPr/>
        </p:nvPicPr>
        <p:blipFill>
          <a:blip r:embed="rId4"/>
          <a:stretch>
            <a:fillRect/>
          </a:stretch>
        </p:blipFill>
        <p:spPr>
          <a:xfrm>
            <a:off x="894404" y="1686468"/>
            <a:ext cx="5255399" cy="1813387"/>
          </a:xfrm>
          <a:prstGeom prst="rect">
            <a:avLst/>
          </a:prstGeom>
        </p:spPr>
      </p:pic>
      <p:sp>
        <p:nvSpPr>
          <p:cNvPr id="17" name="TextBox 16">
            <a:extLst>
              <a:ext uri="{FF2B5EF4-FFF2-40B4-BE49-F238E27FC236}">
                <a16:creationId xmlns:a16="http://schemas.microsoft.com/office/drawing/2014/main" id="{3E892139-FC1D-E648-A8C1-76BC32B99D4F}"/>
              </a:ext>
            </a:extLst>
          </p:cNvPr>
          <p:cNvSpPr txBox="1"/>
          <p:nvPr/>
        </p:nvSpPr>
        <p:spPr>
          <a:xfrm>
            <a:off x="2670217" y="1287835"/>
            <a:ext cx="2045816" cy="461665"/>
          </a:xfrm>
          <a:prstGeom prst="rect">
            <a:avLst/>
          </a:prstGeom>
          <a:noFill/>
        </p:spPr>
        <p:txBody>
          <a:bodyPr wrap="none" rtlCol="0">
            <a:spAutoFit/>
          </a:bodyPr>
          <a:lstStyle/>
          <a:p>
            <a:r>
              <a:rPr lang="en-US" sz="2400" dirty="0">
                <a:hlinkClick r:id="rId5"/>
              </a:rPr>
              <a:t>AlexNet</a:t>
            </a:r>
            <a:r>
              <a:rPr lang="en-US" sz="2400" dirty="0"/>
              <a:t> (2012)</a:t>
            </a:r>
          </a:p>
        </p:txBody>
      </p:sp>
      <p:pic>
        <p:nvPicPr>
          <p:cNvPr id="18" name="Picture 17">
            <a:extLst>
              <a:ext uri="{FF2B5EF4-FFF2-40B4-BE49-F238E27FC236}">
                <a16:creationId xmlns:a16="http://schemas.microsoft.com/office/drawing/2014/main" id="{F564D782-98B2-B047-A3E9-DED4C5A46B45}"/>
              </a:ext>
            </a:extLst>
          </p:cNvPr>
          <p:cNvPicPr>
            <a:picLocks noChangeAspect="1"/>
          </p:cNvPicPr>
          <p:nvPr/>
        </p:nvPicPr>
        <p:blipFill>
          <a:blip r:embed="rId6"/>
          <a:stretch>
            <a:fillRect/>
          </a:stretch>
        </p:blipFill>
        <p:spPr>
          <a:xfrm>
            <a:off x="1389735" y="3499855"/>
            <a:ext cx="4366687" cy="2911125"/>
          </a:xfrm>
          <a:prstGeom prst="rect">
            <a:avLst/>
          </a:prstGeom>
        </p:spPr>
      </p:pic>
      <p:sp>
        <p:nvSpPr>
          <p:cNvPr id="19" name="TextBox 18">
            <a:extLst>
              <a:ext uri="{FF2B5EF4-FFF2-40B4-BE49-F238E27FC236}">
                <a16:creationId xmlns:a16="http://schemas.microsoft.com/office/drawing/2014/main" id="{814934F9-2517-8449-99B1-2A0663B374E9}"/>
              </a:ext>
            </a:extLst>
          </p:cNvPr>
          <p:cNvSpPr txBox="1"/>
          <p:nvPr/>
        </p:nvSpPr>
        <p:spPr>
          <a:xfrm>
            <a:off x="4716033" y="6479056"/>
            <a:ext cx="1406320" cy="307777"/>
          </a:xfrm>
          <a:prstGeom prst="rect">
            <a:avLst/>
          </a:prstGeom>
          <a:noFill/>
        </p:spPr>
        <p:txBody>
          <a:bodyPr wrap="square" rtlCol="0">
            <a:spAutoFit/>
          </a:bodyPr>
          <a:lstStyle/>
          <a:p>
            <a:r>
              <a:rPr lang="en-US" sz="1400" dirty="0">
                <a:hlinkClick r:id="rId7"/>
              </a:rPr>
              <a:t>Photo source</a:t>
            </a:r>
            <a:endParaRPr lang="en-US" sz="1400" dirty="0"/>
          </a:p>
        </p:txBody>
      </p:sp>
      <p:grpSp>
        <p:nvGrpSpPr>
          <p:cNvPr id="22" name="Group 21">
            <a:extLst>
              <a:ext uri="{FF2B5EF4-FFF2-40B4-BE49-F238E27FC236}">
                <a16:creationId xmlns:a16="http://schemas.microsoft.com/office/drawing/2014/main" id="{E1F1D490-F4EB-F74E-9FE6-BE660C850A46}"/>
              </a:ext>
            </a:extLst>
          </p:cNvPr>
          <p:cNvGrpSpPr/>
          <p:nvPr/>
        </p:nvGrpSpPr>
        <p:grpSpPr>
          <a:xfrm>
            <a:off x="7047210" y="1869434"/>
            <a:ext cx="4897267" cy="4845690"/>
            <a:chOff x="1053352" y="1317812"/>
            <a:chExt cx="5394375" cy="5337562"/>
          </a:xfrm>
        </p:grpSpPr>
        <p:pic>
          <p:nvPicPr>
            <p:cNvPr id="13" name="Picture 12">
              <a:extLst>
                <a:ext uri="{FF2B5EF4-FFF2-40B4-BE49-F238E27FC236}">
                  <a16:creationId xmlns:a16="http://schemas.microsoft.com/office/drawing/2014/main" id="{E5BAFCDB-5C44-F74E-BE4D-6CB39DE93A6A}"/>
                </a:ext>
              </a:extLst>
            </p:cNvPr>
            <p:cNvPicPr>
              <a:picLocks noChangeAspect="1"/>
            </p:cNvPicPr>
            <p:nvPr/>
          </p:nvPicPr>
          <p:blipFill>
            <a:blip r:embed="rId8"/>
            <a:stretch>
              <a:fillRect/>
            </a:stretch>
          </p:blipFill>
          <p:spPr>
            <a:xfrm>
              <a:off x="1352989" y="2945899"/>
              <a:ext cx="4819209" cy="3618954"/>
            </a:xfrm>
            <a:prstGeom prst="rect">
              <a:avLst/>
            </a:prstGeom>
          </p:spPr>
        </p:pic>
        <p:grpSp>
          <p:nvGrpSpPr>
            <p:cNvPr id="21" name="Group 20">
              <a:extLst>
                <a:ext uri="{FF2B5EF4-FFF2-40B4-BE49-F238E27FC236}">
                  <a16:creationId xmlns:a16="http://schemas.microsoft.com/office/drawing/2014/main" id="{D1112911-04AD-F246-B1ED-1EE8F9E622D4}"/>
                </a:ext>
              </a:extLst>
            </p:cNvPr>
            <p:cNvGrpSpPr/>
            <p:nvPr/>
          </p:nvGrpSpPr>
          <p:grpSpPr>
            <a:xfrm>
              <a:off x="1245414" y="1425389"/>
              <a:ext cx="5202313" cy="1530966"/>
              <a:chOff x="470647" y="1322448"/>
              <a:chExt cx="6010836" cy="1768903"/>
            </a:xfrm>
          </p:grpSpPr>
          <p:pic>
            <p:nvPicPr>
              <p:cNvPr id="12" name="Picture 11">
                <a:extLst>
                  <a:ext uri="{FF2B5EF4-FFF2-40B4-BE49-F238E27FC236}">
                    <a16:creationId xmlns:a16="http://schemas.microsoft.com/office/drawing/2014/main" id="{36682718-E809-1F4C-91BF-F0235678140F}"/>
                  </a:ext>
                </a:extLst>
              </p:cNvPr>
              <p:cNvPicPr>
                <a:picLocks noChangeAspect="1"/>
              </p:cNvPicPr>
              <p:nvPr/>
            </p:nvPicPr>
            <p:blipFill>
              <a:blip r:embed="rId9"/>
              <a:stretch>
                <a:fillRect/>
              </a:stretch>
            </p:blipFill>
            <p:spPr>
              <a:xfrm>
                <a:off x="470647" y="1322448"/>
                <a:ext cx="6010836" cy="1768903"/>
              </a:xfrm>
              <a:prstGeom prst="rect">
                <a:avLst/>
              </a:prstGeom>
            </p:spPr>
          </p:pic>
          <p:pic>
            <p:nvPicPr>
              <p:cNvPr id="15" name="Picture 14">
                <a:extLst>
                  <a:ext uri="{FF2B5EF4-FFF2-40B4-BE49-F238E27FC236}">
                    <a16:creationId xmlns:a16="http://schemas.microsoft.com/office/drawing/2014/main" id="{CFCEC3B9-F838-8548-B7B0-46283DE3462F}"/>
                  </a:ext>
                </a:extLst>
              </p:cNvPr>
              <p:cNvPicPr>
                <a:picLocks noChangeAspect="1"/>
              </p:cNvPicPr>
              <p:nvPr/>
            </p:nvPicPr>
            <p:blipFill rotWithShape="1">
              <a:blip r:embed="rId10"/>
              <a:srcRect l="29532" r="21956"/>
              <a:stretch/>
            </p:blipFill>
            <p:spPr>
              <a:xfrm>
                <a:off x="4558553" y="1375693"/>
                <a:ext cx="385239" cy="461877"/>
              </a:xfrm>
              <a:prstGeom prst="rect">
                <a:avLst/>
              </a:prstGeom>
            </p:spPr>
          </p:pic>
        </p:grpSp>
        <p:sp>
          <p:nvSpPr>
            <p:cNvPr id="20" name="Rectangle 19">
              <a:extLst>
                <a:ext uri="{FF2B5EF4-FFF2-40B4-BE49-F238E27FC236}">
                  <a16:creationId xmlns:a16="http://schemas.microsoft.com/office/drawing/2014/main" id="{2A550920-0401-BC42-B2E8-30061015FB15}"/>
                </a:ext>
              </a:extLst>
            </p:cNvPr>
            <p:cNvSpPr/>
            <p:nvPr/>
          </p:nvSpPr>
          <p:spPr>
            <a:xfrm>
              <a:off x="1053352" y="1317812"/>
              <a:ext cx="5394375" cy="533756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11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“revolution”</a:t>
            </a:r>
          </a:p>
        </p:txBody>
      </p:sp>
      <p:sp>
        <p:nvSpPr>
          <p:cNvPr id="7" name="Content Placeholder 1">
            <a:extLst>
              <a:ext uri="{FF2B5EF4-FFF2-40B4-BE49-F238E27FC236}">
                <a16:creationId xmlns:a16="http://schemas.microsoft.com/office/drawing/2014/main" id="{AC87EF43-D313-4D49-920B-976B3314EEC2}"/>
              </a:ext>
            </a:extLst>
          </p:cNvPr>
          <p:cNvSpPr txBox="1">
            <a:spLocks/>
          </p:cNvSpPr>
          <p:nvPr/>
        </p:nvSpPr>
        <p:spPr bwMode="auto">
          <a:xfrm>
            <a:off x="202250" y="1405757"/>
            <a:ext cx="4650983" cy="49872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0" indent="0" algn="ctr"/>
            <a:r>
              <a:rPr lang="en-US" kern="0" dirty="0">
                <a:hlinkClick r:id="rId2"/>
              </a:rPr>
              <a:t>ImageNet Challenge</a:t>
            </a:r>
            <a:endParaRPr lang="en-US" kern="0" dirty="0"/>
          </a:p>
        </p:txBody>
      </p:sp>
      <p:sp>
        <p:nvSpPr>
          <p:cNvPr id="4" name="Rectangle 3">
            <a:extLst>
              <a:ext uri="{FF2B5EF4-FFF2-40B4-BE49-F238E27FC236}">
                <a16:creationId xmlns:a16="http://schemas.microsoft.com/office/drawing/2014/main" id="{93346E32-C3F5-0745-939E-A6275B1B5142}"/>
              </a:ext>
            </a:extLst>
          </p:cNvPr>
          <p:cNvSpPr/>
          <p:nvPr/>
        </p:nvSpPr>
        <p:spPr bwMode="auto">
          <a:xfrm>
            <a:off x="4495800" y="2209800"/>
            <a:ext cx="3200400" cy="38100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3" name="Picture 2">
            <a:extLst>
              <a:ext uri="{FF2B5EF4-FFF2-40B4-BE49-F238E27FC236}">
                <a16:creationId xmlns:a16="http://schemas.microsoft.com/office/drawing/2014/main" id="{577C0602-A01F-FC45-B467-932DCEA9ACBC}"/>
              </a:ext>
            </a:extLst>
          </p:cNvPr>
          <p:cNvPicPr>
            <a:picLocks noChangeAspect="1"/>
          </p:cNvPicPr>
          <p:nvPr/>
        </p:nvPicPr>
        <p:blipFill>
          <a:blip r:embed="rId3"/>
          <a:stretch>
            <a:fillRect/>
          </a:stretch>
        </p:blipFill>
        <p:spPr>
          <a:xfrm>
            <a:off x="215308" y="1981202"/>
            <a:ext cx="4650983" cy="3883570"/>
          </a:xfrm>
          <a:prstGeom prst="rect">
            <a:avLst/>
          </a:prstGeom>
        </p:spPr>
      </p:pic>
      <p:pic>
        <p:nvPicPr>
          <p:cNvPr id="8" name="Picture 7">
            <a:extLst>
              <a:ext uri="{FF2B5EF4-FFF2-40B4-BE49-F238E27FC236}">
                <a16:creationId xmlns:a16="http://schemas.microsoft.com/office/drawing/2014/main" id="{8CC31895-1DBD-2240-B111-FE521AD9C7BB}"/>
              </a:ext>
            </a:extLst>
          </p:cNvPr>
          <p:cNvPicPr>
            <a:picLocks noChangeAspect="1"/>
          </p:cNvPicPr>
          <p:nvPr/>
        </p:nvPicPr>
        <p:blipFill>
          <a:blip r:embed="rId4"/>
          <a:stretch>
            <a:fillRect/>
          </a:stretch>
        </p:blipFill>
        <p:spPr>
          <a:xfrm>
            <a:off x="4988753" y="2088778"/>
            <a:ext cx="7075528" cy="3680009"/>
          </a:xfrm>
          <a:prstGeom prst="rect">
            <a:avLst/>
          </a:prstGeom>
        </p:spPr>
      </p:pic>
      <p:sp>
        <p:nvSpPr>
          <p:cNvPr id="10" name="TextBox 9">
            <a:extLst>
              <a:ext uri="{FF2B5EF4-FFF2-40B4-BE49-F238E27FC236}">
                <a16:creationId xmlns:a16="http://schemas.microsoft.com/office/drawing/2014/main" id="{372FEA04-92AA-014D-BCD2-14FEF89EFD37}"/>
              </a:ext>
            </a:extLst>
          </p:cNvPr>
          <p:cNvSpPr txBox="1"/>
          <p:nvPr/>
        </p:nvSpPr>
        <p:spPr>
          <a:xfrm>
            <a:off x="10944528" y="5751224"/>
            <a:ext cx="1162306" cy="307777"/>
          </a:xfrm>
          <a:prstGeom prst="rect">
            <a:avLst/>
          </a:prstGeom>
          <a:noFill/>
        </p:spPr>
        <p:txBody>
          <a:bodyPr wrap="none" rtlCol="0">
            <a:spAutoFit/>
          </a:bodyPr>
          <a:lstStyle/>
          <a:p>
            <a:r>
              <a:rPr lang="en-US" sz="1400" dirty="0">
                <a:hlinkClick r:id="rId5"/>
              </a:rPr>
              <a:t>Figure source</a:t>
            </a:r>
            <a:endParaRPr lang="en-US" sz="1400" dirty="0"/>
          </a:p>
        </p:txBody>
      </p:sp>
    </p:spTree>
    <p:extLst>
      <p:ext uri="{BB962C8B-B14F-4D97-AF65-F5344CB8AC3E}">
        <p14:creationId xmlns:p14="http://schemas.microsoft.com/office/powerpoint/2010/main" val="2268178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62200</TotalTime>
  <Words>2365</Words>
  <Application>Microsoft Macintosh PowerPoint</Application>
  <PresentationFormat>Widescreen</PresentationFormat>
  <Paragraphs>283</Paragraphs>
  <Slides>46</Slides>
  <Notes>6</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Wingdings</vt:lpstr>
      <vt:lpstr>Office Theme</vt:lpstr>
      <vt:lpstr>Computer Vision: Looking Back to Look Forward</vt:lpstr>
      <vt:lpstr>Or, this is me asking, “What does it all mean?”</vt:lpstr>
      <vt:lpstr>Outline of lectures</vt:lpstr>
      <vt:lpstr>Today: Where are we going, where have we been?</vt:lpstr>
      <vt:lpstr>PowerPoint Presentation</vt:lpstr>
      <vt:lpstr>PowerPoint Presentation</vt:lpstr>
      <vt:lpstr>PowerPoint Presentation</vt:lpstr>
      <vt:lpstr>Deep learning “revolution”</vt:lpstr>
      <vt:lpstr>Deep learning “revolution”</vt:lpstr>
      <vt:lpstr>Topic distribution of submissions for ICCV 2019</vt:lpstr>
      <vt:lpstr>PowerPoint Presentation</vt:lpstr>
      <vt:lpstr>So, what can today’s researchers learn from “prehistoric” computer vision?</vt:lpstr>
      <vt:lpstr>Let’s dig into the history!</vt:lpstr>
      <vt:lpstr>Important “pre-prehistoric” background</vt:lpstr>
      <vt:lpstr>1940s – 1950s: Prelude</vt:lpstr>
      <vt:lpstr>Origins of AI hype?</vt:lpstr>
      <vt:lpstr>Early applications of image analysis</vt:lpstr>
      <vt:lpstr>Early applications of image analysis</vt:lpstr>
      <vt:lpstr>1960s: the MIT-centric narrative</vt:lpstr>
      <vt:lpstr>PowerPoint Presentation</vt:lpstr>
      <vt:lpstr>PowerPoint Presentation</vt:lpstr>
      <vt:lpstr>PowerPoint Presentation</vt:lpstr>
      <vt:lpstr>PowerPoint Presentation</vt:lpstr>
      <vt:lpstr>1960s: the MIT-centric narrative</vt:lpstr>
      <vt:lpstr>PowerPoint Presentation</vt:lpstr>
      <vt:lpstr>PowerPoint Presentation</vt:lpstr>
      <vt:lpstr>1960s: the MIT-centric narrative</vt:lpstr>
      <vt:lpstr>1960s: the MIT-centric narrative</vt:lpstr>
      <vt:lpstr>1960s: the MIT-centric narrative</vt:lpstr>
      <vt:lpstr>Meanwhile: Blocks world and pattern recognition on the West Coast</vt:lpstr>
      <vt:lpstr>A. Rosenfeld, Picture Processing by Computer, 1969</vt:lpstr>
      <vt:lpstr>1970s: Recovery</vt:lpstr>
      <vt:lpstr>1970s: Representation and recognition</vt:lpstr>
      <vt:lpstr>1980s: Progress on many fronts</vt:lpstr>
      <vt:lpstr>1980s: The dead ends</vt:lpstr>
      <vt:lpstr>1980s: Milestones</vt:lpstr>
      <vt:lpstr>1980s: Meanwhile…</vt:lpstr>
      <vt:lpstr>1990s: Geometry reigns</vt:lpstr>
      <vt:lpstr>1990s: Data enters the scene</vt:lpstr>
      <vt:lpstr>Late 1990’s debates</vt:lpstr>
      <vt:lpstr>2000s: The era of features</vt:lpstr>
      <vt:lpstr>Six decades of computer vision: Reductive summary</vt:lpstr>
      <vt:lpstr>What did I omit?</vt:lpstr>
      <vt:lpstr>Where did we go wrong?</vt:lpstr>
      <vt:lpstr>Lana’s MVP’s (Most Valuable Papers)</vt:lpstr>
      <vt:lpstr>Further reading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Looking Back to Look Forward</dc:title>
  <dc:creator>Microsoft Office User</dc:creator>
  <cp:lastModifiedBy>Microsoft Office User</cp:lastModifiedBy>
  <cp:revision>686</cp:revision>
  <dcterms:created xsi:type="dcterms:W3CDTF">2019-12-02T20:25:38Z</dcterms:created>
  <dcterms:modified xsi:type="dcterms:W3CDTF">2020-01-28T21:57:22Z</dcterms:modified>
</cp:coreProperties>
</file>